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56"/>
  </p:notesMasterIdLst>
  <p:sldIdLst>
    <p:sldId id="256" r:id="rId2"/>
    <p:sldId id="398" r:id="rId3"/>
    <p:sldId id="323" r:id="rId4"/>
    <p:sldId id="333" r:id="rId5"/>
    <p:sldId id="334" r:id="rId6"/>
    <p:sldId id="397" r:id="rId7"/>
    <p:sldId id="335" r:id="rId8"/>
    <p:sldId id="341" r:id="rId9"/>
    <p:sldId id="336" r:id="rId10"/>
    <p:sldId id="406" r:id="rId11"/>
    <p:sldId id="402" r:id="rId12"/>
    <p:sldId id="404" r:id="rId13"/>
    <p:sldId id="403" r:id="rId14"/>
    <p:sldId id="392" r:id="rId15"/>
    <p:sldId id="337" r:id="rId16"/>
    <p:sldId id="351" r:id="rId17"/>
    <p:sldId id="393" r:id="rId18"/>
    <p:sldId id="394" r:id="rId19"/>
    <p:sldId id="388" r:id="rId20"/>
    <p:sldId id="390" r:id="rId21"/>
    <p:sldId id="401" r:id="rId22"/>
    <p:sldId id="346" r:id="rId23"/>
    <p:sldId id="354" r:id="rId24"/>
    <p:sldId id="347" r:id="rId25"/>
    <p:sldId id="400" r:id="rId26"/>
    <p:sldId id="349" r:id="rId27"/>
    <p:sldId id="338" r:id="rId28"/>
    <p:sldId id="399" r:id="rId29"/>
    <p:sldId id="339" r:id="rId30"/>
    <p:sldId id="340" r:id="rId31"/>
    <p:sldId id="342" r:id="rId32"/>
    <p:sldId id="343" r:id="rId33"/>
    <p:sldId id="344" r:id="rId34"/>
    <p:sldId id="350" r:id="rId35"/>
    <p:sldId id="352" r:id="rId36"/>
    <p:sldId id="365" r:id="rId37"/>
    <p:sldId id="366" r:id="rId38"/>
    <p:sldId id="367" r:id="rId39"/>
    <p:sldId id="355" r:id="rId40"/>
    <p:sldId id="356" r:id="rId41"/>
    <p:sldId id="357" r:id="rId42"/>
    <p:sldId id="358" r:id="rId43"/>
    <p:sldId id="360" r:id="rId44"/>
    <p:sldId id="369" r:id="rId45"/>
    <p:sldId id="370" r:id="rId46"/>
    <p:sldId id="371" r:id="rId47"/>
    <p:sldId id="373" r:id="rId48"/>
    <p:sldId id="380" r:id="rId49"/>
    <p:sldId id="374" r:id="rId50"/>
    <p:sldId id="376" r:id="rId51"/>
    <p:sldId id="377" r:id="rId52"/>
    <p:sldId id="378" r:id="rId53"/>
    <p:sldId id="391" r:id="rId54"/>
    <p:sldId id="305"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66" d="100"/>
          <a:sy n="66" d="100"/>
        </p:scale>
        <p:origin x="656"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a Sadgun" userId="54adf658fad5d8b9" providerId="LiveId" clId="{31229395-F9C3-4920-8288-8E0D7FE9297B}"/>
    <pc:docChg chg="undo custSel modSld modMainMaster">
      <pc:chgData name="Harsha Sadgun" userId="54adf658fad5d8b9" providerId="LiveId" clId="{31229395-F9C3-4920-8288-8E0D7FE9297B}" dt="2023-11-04T04:26:33.435" v="219" actId="20577"/>
      <pc:docMkLst>
        <pc:docMk/>
      </pc:docMkLst>
      <pc:sldChg chg="addSp delSp modSp mod">
        <pc:chgData name="Harsha Sadgun" userId="54adf658fad5d8b9" providerId="LiveId" clId="{31229395-F9C3-4920-8288-8E0D7FE9297B}" dt="2023-11-04T04:24:14.590" v="209" actId="14861"/>
        <pc:sldMkLst>
          <pc:docMk/>
          <pc:sldMk cId="1155596337" sldId="256"/>
        </pc:sldMkLst>
        <pc:spChg chg="mod">
          <ac:chgData name="Harsha Sadgun" userId="54adf658fad5d8b9" providerId="LiveId" clId="{31229395-F9C3-4920-8288-8E0D7FE9297B}" dt="2023-11-03T21:23:12.768" v="3" actId="1076"/>
          <ac:spMkLst>
            <pc:docMk/>
            <pc:sldMk cId="1155596337" sldId="256"/>
            <ac:spMk id="4" creationId="{C4A7F8B9-77A2-28A9-48FD-D7B9D6073E15}"/>
          </ac:spMkLst>
        </pc:spChg>
        <pc:picChg chg="del mod">
          <ac:chgData name="Harsha Sadgun" userId="54adf658fad5d8b9" providerId="LiveId" clId="{31229395-F9C3-4920-8288-8E0D7FE9297B}" dt="2023-11-04T04:23:22.328" v="192" actId="21"/>
          <ac:picMkLst>
            <pc:docMk/>
            <pc:sldMk cId="1155596337" sldId="256"/>
            <ac:picMk id="3" creationId="{862DD79B-D875-D834-DA03-0072562EDD16}"/>
          </ac:picMkLst>
        </pc:picChg>
        <pc:picChg chg="add mod ord">
          <ac:chgData name="Harsha Sadgun" userId="54adf658fad5d8b9" providerId="LiveId" clId="{31229395-F9C3-4920-8288-8E0D7FE9297B}" dt="2023-11-04T04:24:14.590" v="209" actId="14861"/>
          <ac:picMkLst>
            <pc:docMk/>
            <pc:sldMk cId="1155596337" sldId="256"/>
            <ac:picMk id="6" creationId="{9DD87B95-0AD5-B0B1-EBC6-E01DA1C5C33D}"/>
          </ac:picMkLst>
        </pc:picChg>
        <pc:picChg chg="mod">
          <ac:chgData name="Harsha Sadgun" userId="54adf658fad5d8b9" providerId="LiveId" clId="{31229395-F9C3-4920-8288-8E0D7FE9297B}" dt="2023-11-04T03:19:50.098" v="150" actId="1076"/>
          <ac:picMkLst>
            <pc:docMk/>
            <pc:sldMk cId="1155596337" sldId="256"/>
            <ac:picMk id="8196" creationId="{C064D0AE-ABC9-F8D5-3189-23567F54BB27}"/>
          </ac:picMkLst>
        </pc:picChg>
      </pc:sldChg>
      <pc:sldChg chg="modSp mod">
        <pc:chgData name="Harsha Sadgun" userId="54adf658fad5d8b9" providerId="LiveId" clId="{31229395-F9C3-4920-8288-8E0D7FE9297B}" dt="2023-11-03T21:41:01.666" v="134" actId="1076"/>
        <pc:sldMkLst>
          <pc:docMk/>
          <pc:sldMk cId="2510659620" sldId="305"/>
        </pc:sldMkLst>
        <pc:spChg chg="mod">
          <ac:chgData name="Harsha Sadgun" userId="54adf658fad5d8b9" providerId="LiveId" clId="{31229395-F9C3-4920-8288-8E0D7FE9297B}" dt="2023-11-03T21:41:01.666" v="134" actId="1076"/>
          <ac:spMkLst>
            <pc:docMk/>
            <pc:sldMk cId="2510659620" sldId="305"/>
            <ac:spMk id="2" creationId="{79EBDEE0-EE85-9F71-CE33-8DE678871C12}"/>
          </ac:spMkLst>
        </pc:spChg>
      </pc:sldChg>
      <pc:sldChg chg="setBg">
        <pc:chgData name="Harsha Sadgun" userId="54adf658fad5d8b9" providerId="LiveId" clId="{31229395-F9C3-4920-8288-8E0D7FE9297B}" dt="2023-11-03T21:27:33.109" v="33"/>
        <pc:sldMkLst>
          <pc:docMk/>
          <pc:sldMk cId="1284916293" sldId="333"/>
        </pc:sldMkLst>
      </pc:sldChg>
      <pc:sldChg chg="modSp mod">
        <pc:chgData name="Harsha Sadgun" userId="54adf658fad5d8b9" providerId="LiveId" clId="{31229395-F9C3-4920-8288-8E0D7FE9297B}" dt="2023-11-04T03:13:43.508" v="147" actId="20577"/>
        <pc:sldMkLst>
          <pc:docMk/>
          <pc:sldMk cId="2260664915" sldId="335"/>
        </pc:sldMkLst>
        <pc:spChg chg="mod">
          <ac:chgData name="Harsha Sadgun" userId="54adf658fad5d8b9" providerId="LiveId" clId="{31229395-F9C3-4920-8288-8E0D7FE9297B}" dt="2023-11-04T03:13:43.508" v="147" actId="20577"/>
          <ac:spMkLst>
            <pc:docMk/>
            <pc:sldMk cId="2260664915" sldId="335"/>
            <ac:spMk id="3" creationId="{3969A9EE-5938-F8C3-3DB9-4B6134417883}"/>
          </ac:spMkLst>
        </pc:spChg>
      </pc:sldChg>
      <pc:sldChg chg="modSp mod">
        <pc:chgData name="Harsha Sadgun" userId="54adf658fad5d8b9" providerId="LiveId" clId="{31229395-F9C3-4920-8288-8E0D7FE9297B}" dt="2023-11-03T21:33:13.041" v="65" actId="1076"/>
        <pc:sldMkLst>
          <pc:docMk/>
          <pc:sldMk cId="3656088269" sldId="338"/>
        </pc:sldMkLst>
        <pc:spChg chg="mod">
          <ac:chgData name="Harsha Sadgun" userId="54adf658fad5d8b9" providerId="LiveId" clId="{31229395-F9C3-4920-8288-8E0D7FE9297B}" dt="2023-11-03T21:33:13.041" v="65" actId="1076"/>
          <ac:spMkLst>
            <pc:docMk/>
            <pc:sldMk cId="3656088269" sldId="338"/>
            <ac:spMk id="3" creationId="{69D84636-49EE-098C-71C7-25702F35B6F8}"/>
          </ac:spMkLst>
        </pc:spChg>
      </pc:sldChg>
      <pc:sldChg chg="modSp mod">
        <pc:chgData name="Harsha Sadgun" userId="54adf658fad5d8b9" providerId="LiveId" clId="{31229395-F9C3-4920-8288-8E0D7FE9297B}" dt="2023-11-04T03:26:43.016" v="191" actId="1076"/>
        <pc:sldMkLst>
          <pc:docMk/>
          <pc:sldMk cId="3831158783" sldId="339"/>
        </pc:sldMkLst>
        <pc:spChg chg="mod">
          <ac:chgData name="Harsha Sadgun" userId="54adf658fad5d8b9" providerId="LiveId" clId="{31229395-F9C3-4920-8288-8E0D7FE9297B}" dt="2023-11-04T03:25:56.678" v="189" actId="255"/>
          <ac:spMkLst>
            <pc:docMk/>
            <pc:sldMk cId="3831158783" sldId="339"/>
            <ac:spMk id="3" creationId="{CBC4F1F4-C1C7-95C4-E3FA-F5BBD04874AE}"/>
          </ac:spMkLst>
        </pc:spChg>
        <pc:graphicFrameChg chg="mod modGraphic">
          <ac:chgData name="Harsha Sadgun" userId="54adf658fad5d8b9" providerId="LiveId" clId="{31229395-F9C3-4920-8288-8E0D7FE9297B}" dt="2023-11-04T03:26:43.016" v="191" actId="1076"/>
          <ac:graphicFrameMkLst>
            <pc:docMk/>
            <pc:sldMk cId="3831158783" sldId="339"/>
            <ac:graphicFrameMk id="5" creationId="{1BEAFA4A-A9AB-A16E-DF0E-7304EECE36F8}"/>
          </ac:graphicFrameMkLst>
        </pc:graphicFrameChg>
      </pc:sldChg>
      <pc:sldChg chg="modSp mod">
        <pc:chgData name="Harsha Sadgun" userId="54adf658fad5d8b9" providerId="LiveId" clId="{31229395-F9C3-4920-8288-8E0D7FE9297B}" dt="2023-11-04T03:14:23.853" v="148" actId="12"/>
        <pc:sldMkLst>
          <pc:docMk/>
          <pc:sldMk cId="3342090989" sldId="341"/>
        </pc:sldMkLst>
        <pc:spChg chg="mod">
          <ac:chgData name="Harsha Sadgun" userId="54adf658fad5d8b9" providerId="LiveId" clId="{31229395-F9C3-4920-8288-8E0D7FE9297B}" dt="2023-11-04T03:14:23.853" v="148" actId="12"/>
          <ac:spMkLst>
            <pc:docMk/>
            <pc:sldMk cId="3342090989" sldId="341"/>
            <ac:spMk id="3" creationId="{52D03CBA-BB93-C52C-B3AF-6DE0D7E0BF73}"/>
          </ac:spMkLst>
        </pc:spChg>
      </pc:sldChg>
      <pc:sldChg chg="modSp mod">
        <pc:chgData name="Harsha Sadgun" userId="54adf658fad5d8b9" providerId="LiveId" clId="{31229395-F9C3-4920-8288-8E0D7FE9297B}" dt="2023-11-03T21:33:42.898" v="68" actId="1076"/>
        <pc:sldMkLst>
          <pc:docMk/>
          <pc:sldMk cId="3433868102" sldId="342"/>
        </pc:sldMkLst>
        <pc:spChg chg="mod">
          <ac:chgData name="Harsha Sadgun" userId="54adf658fad5d8b9" providerId="LiveId" clId="{31229395-F9C3-4920-8288-8E0D7FE9297B}" dt="2023-11-03T21:33:42.898" v="68" actId="1076"/>
          <ac:spMkLst>
            <pc:docMk/>
            <pc:sldMk cId="3433868102" sldId="342"/>
            <ac:spMk id="3" creationId="{2174BEEF-0D1E-33AB-D7B5-C5B6CC696C83}"/>
          </ac:spMkLst>
        </pc:spChg>
      </pc:sldChg>
      <pc:sldChg chg="modSp mod">
        <pc:chgData name="Harsha Sadgun" userId="54adf658fad5d8b9" providerId="LiveId" clId="{31229395-F9C3-4920-8288-8E0D7FE9297B}" dt="2023-11-03T21:34:07.717" v="72" actId="115"/>
        <pc:sldMkLst>
          <pc:docMk/>
          <pc:sldMk cId="139512737" sldId="343"/>
        </pc:sldMkLst>
        <pc:spChg chg="mod">
          <ac:chgData name="Harsha Sadgun" userId="54adf658fad5d8b9" providerId="LiveId" clId="{31229395-F9C3-4920-8288-8E0D7FE9297B}" dt="2023-11-03T21:34:07.717" v="72" actId="115"/>
          <ac:spMkLst>
            <pc:docMk/>
            <pc:sldMk cId="139512737" sldId="343"/>
            <ac:spMk id="3" creationId="{EF34B938-5601-A2D5-6DD7-5BA108831BD0}"/>
          </ac:spMkLst>
        </pc:spChg>
      </pc:sldChg>
      <pc:sldChg chg="modSp mod">
        <pc:chgData name="Harsha Sadgun" userId="54adf658fad5d8b9" providerId="LiveId" clId="{31229395-F9C3-4920-8288-8E0D7FE9297B}" dt="2023-11-03T21:33:02.332" v="63" actId="242"/>
        <pc:sldMkLst>
          <pc:docMk/>
          <pc:sldMk cId="312450389" sldId="347"/>
        </pc:sldMkLst>
        <pc:graphicFrameChg chg="modGraphic">
          <ac:chgData name="Harsha Sadgun" userId="54adf658fad5d8b9" providerId="LiveId" clId="{31229395-F9C3-4920-8288-8E0D7FE9297B}" dt="2023-11-03T21:33:02.332" v="63" actId="242"/>
          <ac:graphicFrameMkLst>
            <pc:docMk/>
            <pc:sldMk cId="312450389" sldId="347"/>
            <ac:graphicFrameMk id="4" creationId="{63EF435E-6A76-CEA3-F44D-0DDA57890A8A}"/>
          </ac:graphicFrameMkLst>
        </pc:graphicFrameChg>
      </pc:sldChg>
      <pc:sldChg chg="modSp mod">
        <pc:chgData name="Harsha Sadgun" userId="54adf658fad5d8b9" providerId="LiveId" clId="{31229395-F9C3-4920-8288-8E0D7FE9297B}" dt="2023-11-03T21:33:08.675" v="64" actId="242"/>
        <pc:sldMkLst>
          <pc:docMk/>
          <pc:sldMk cId="1564263993" sldId="349"/>
        </pc:sldMkLst>
        <pc:graphicFrameChg chg="modGraphic">
          <ac:chgData name="Harsha Sadgun" userId="54adf658fad5d8b9" providerId="LiveId" clId="{31229395-F9C3-4920-8288-8E0D7FE9297B}" dt="2023-11-03T21:33:08.675" v="64" actId="242"/>
          <ac:graphicFrameMkLst>
            <pc:docMk/>
            <pc:sldMk cId="1564263993" sldId="349"/>
            <ac:graphicFrameMk id="4" creationId="{4C6CAD73-7122-5C51-8CFF-E9348D913006}"/>
          </ac:graphicFrameMkLst>
        </pc:graphicFrameChg>
      </pc:sldChg>
      <pc:sldChg chg="modSp mod">
        <pc:chgData name="Harsha Sadgun" userId="54adf658fad5d8b9" providerId="LiveId" clId="{31229395-F9C3-4920-8288-8E0D7FE9297B}" dt="2023-11-03T21:37:12.445" v="105" actId="14734"/>
        <pc:sldMkLst>
          <pc:docMk/>
          <pc:sldMk cId="37057251" sldId="355"/>
        </pc:sldMkLst>
        <pc:graphicFrameChg chg="mod modGraphic">
          <ac:chgData name="Harsha Sadgun" userId="54adf658fad5d8b9" providerId="LiveId" clId="{31229395-F9C3-4920-8288-8E0D7FE9297B}" dt="2023-11-03T21:37:12.445" v="105" actId="14734"/>
          <ac:graphicFrameMkLst>
            <pc:docMk/>
            <pc:sldMk cId="37057251" sldId="355"/>
            <ac:graphicFrameMk id="4" creationId="{3E9A6488-0131-911A-46DB-80196DB30F7E}"/>
          </ac:graphicFrameMkLst>
        </pc:graphicFrameChg>
      </pc:sldChg>
      <pc:sldChg chg="modSp mod">
        <pc:chgData name="Harsha Sadgun" userId="54adf658fad5d8b9" providerId="LiveId" clId="{31229395-F9C3-4920-8288-8E0D7FE9297B}" dt="2023-11-03T21:37:33.615" v="112" actId="20577"/>
        <pc:sldMkLst>
          <pc:docMk/>
          <pc:sldMk cId="3364700045" sldId="356"/>
        </pc:sldMkLst>
        <pc:graphicFrameChg chg="modGraphic">
          <ac:chgData name="Harsha Sadgun" userId="54adf658fad5d8b9" providerId="LiveId" clId="{31229395-F9C3-4920-8288-8E0D7FE9297B}" dt="2023-11-03T21:37:33.615" v="112" actId="20577"/>
          <ac:graphicFrameMkLst>
            <pc:docMk/>
            <pc:sldMk cId="3364700045" sldId="356"/>
            <ac:graphicFrameMk id="4" creationId="{E589E8AC-349F-6FCA-FA53-8E5BAA570E79}"/>
          </ac:graphicFrameMkLst>
        </pc:graphicFrameChg>
      </pc:sldChg>
      <pc:sldChg chg="modSp mod">
        <pc:chgData name="Harsha Sadgun" userId="54adf658fad5d8b9" providerId="LiveId" clId="{31229395-F9C3-4920-8288-8E0D7FE9297B}" dt="2023-11-03T21:37:47.298" v="118" actId="20577"/>
        <pc:sldMkLst>
          <pc:docMk/>
          <pc:sldMk cId="3106829873" sldId="357"/>
        </pc:sldMkLst>
        <pc:graphicFrameChg chg="modGraphic">
          <ac:chgData name="Harsha Sadgun" userId="54adf658fad5d8b9" providerId="LiveId" clId="{31229395-F9C3-4920-8288-8E0D7FE9297B}" dt="2023-11-03T21:37:47.298" v="118" actId="20577"/>
          <ac:graphicFrameMkLst>
            <pc:docMk/>
            <pc:sldMk cId="3106829873" sldId="357"/>
            <ac:graphicFrameMk id="4" creationId="{CC7185C0-CE86-0809-91D8-394F08FEC0B4}"/>
          </ac:graphicFrameMkLst>
        </pc:graphicFrameChg>
      </pc:sldChg>
      <pc:sldChg chg="modSp mod">
        <pc:chgData name="Harsha Sadgun" userId="54adf658fad5d8b9" providerId="LiveId" clId="{31229395-F9C3-4920-8288-8E0D7FE9297B}" dt="2023-11-03T21:35:20.154" v="88" actId="20577"/>
        <pc:sldMkLst>
          <pc:docMk/>
          <pc:sldMk cId="1025315421" sldId="365"/>
        </pc:sldMkLst>
        <pc:graphicFrameChg chg="modGraphic">
          <ac:chgData name="Harsha Sadgun" userId="54adf658fad5d8b9" providerId="LiveId" clId="{31229395-F9C3-4920-8288-8E0D7FE9297B}" dt="2023-11-03T21:35:20.154" v="88" actId="20577"/>
          <ac:graphicFrameMkLst>
            <pc:docMk/>
            <pc:sldMk cId="1025315421" sldId="365"/>
            <ac:graphicFrameMk id="4" creationId="{22948234-E91B-B126-ABE5-2247502CC9EF}"/>
          </ac:graphicFrameMkLst>
        </pc:graphicFrameChg>
      </pc:sldChg>
      <pc:sldChg chg="modSp mod">
        <pc:chgData name="Harsha Sadgun" userId="54adf658fad5d8b9" providerId="LiveId" clId="{31229395-F9C3-4920-8288-8E0D7FE9297B}" dt="2023-11-03T21:36:02.893" v="96" actId="20577"/>
        <pc:sldMkLst>
          <pc:docMk/>
          <pc:sldMk cId="1699844278" sldId="367"/>
        </pc:sldMkLst>
        <pc:graphicFrameChg chg="modGraphic">
          <ac:chgData name="Harsha Sadgun" userId="54adf658fad5d8b9" providerId="LiveId" clId="{31229395-F9C3-4920-8288-8E0D7FE9297B}" dt="2023-11-03T21:36:02.893" v="96" actId="20577"/>
          <ac:graphicFrameMkLst>
            <pc:docMk/>
            <pc:sldMk cId="1699844278" sldId="367"/>
            <ac:graphicFrameMk id="4" creationId="{7B7DEB0B-126A-C786-259F-2F1C7E70353D}"/>
          </ac:graphicFrameMkLst>
        </pc:graphicFrameChg>
      </pc:sldChg>
      <pc:sldChg chg="modSp mod">
        <pc:chgData name="Harsha Sadgun" userId="54adf658fad5d8b9" providerId="LiveId" clId="{31229395-F9C3-4920-8288-8E0D7FE9297B}" dt="2023-11-03T21:38:50.477" v="119" actId="122"/>
        <pc:sldMkLst>
          <pc:docMk/>
          <pc:sldMk cId="3400138202" sldId="373"/>
        </pc:sldMkLst>
        <pc:graphicFrameChg chg="modGraphic">
          <ac:chgData name="Harsha Sadgun" userId="54adf658fad5d8b9" providerId="LiveId" clId="{31229395-F9C3-4920-8288-8E0D7FE9297B}" dt="2023-11-03T21:38:50.477" v="119" actId="122"/>
          <ac:graphicFrameMkLst>
            <pc:docMk/>
            <pc:sldMk cId="3400138202" sldId="373"/>
            <ac:graphicFrameMk id="4" creationId="{000E4977-30F1-4F78-4242-209028F094B0}"/>
          </ac:graphicFrameMkLst>
        </pc:graphicFrameChg>
      </pc:sldChg>
      <pc:sldChg chg="modSp mod">
        <pc:chgData name="Harsha Sadgun" userId="54adf658fad5d8b9" providerId="LiveId" clId="{31229395-F9C3-4920-8288-8E0D7FE9297B}" dt="2023-11-04T04:26:09.556" v="215" actId="20577"/>
        <pc:sldMkLst>
          <pc:docMk/>
          <pc:sldMk cId="2198058750" sldId="374"/>
        </pc:sldMkLst>
        <pc:graphicFrameChg chg="modGraphic">
          <ac:chgData name="Harsha Sadgun" userId="54adf658fad5d8b9" providerId="LiveId" clId="{31229395-F9C3-4920-8288-8E0D7FE9297B}" dt="2023-11-04T04:26:09.556" v="215" actId="20577"/>
          <ac:graphicFrameMkLst>
            <pc:docMk/>
            <pc:sldMk cId="2198058750" sldId="374"/>
            <ac:graphicFrameMk id="4" creationId="{A1CA1AE5-3066-D2FC-2619-8A15A7B02E24}"/>
          </ac:graphicFrameMkLst>
        </pc:graphicFrameChg>
      </pc:sldChg>
      <pc:sldChg chg="modSp mod">
        <pc:chgData name="Harsha Sadgun" userId="54adf658fad5d8b9" providerId="LiveId" clId="{31229395-F9C3-4920-8288-8E0D7FE9297B}" dt="2023-11-04T04:26:33.435" v="219" actId="20577"/>
        <pc:sldMkLst>
          <pc:docMk/>
          <pc:sldMk cId="3290541677" sldId="376"/>
        </pc:sldMkLst>
        <pc:graphicFrameChg chg="modGraphic">
          <ac:chgData name="Harsha Sadgun" userId="54adf658fad5d8b9" providerId="LiveId" clId="{31229395-F9C3-4920-8288-8E0D7FE9297B}" dt="2023-11-04T04:26:33.435" v="219" actId="20577"/>
          <ac:graphicFrameMkLst>
            <pc:docMk/>
            <pc:sldMk cId="3290541677" sldId="376"/>
            <ac:graphicFrameMk id="4" creationId="{9A26F708-5741-5285-FEB4-0980BEE61E24}"/>
          </ac:graphicFrameMkLst>
        </pc:graphicFrameChg>
      </pc:sldChg>
      <pc:sldChg chg="modSp mod">
        <pc:chgData name="Harsha Sadgun" userId="54adf658fad5d8b9" providerId="LiveId" clId="{31229395-F9C3-4920-8288-8E0D7FE9297B}" dt="2023-11-03T21:40:15.964" v="129" actId="242"/>
        <pc:sldMkLst>
          <pc:docMk/>
          <pc:sldMk cId="3147847592" sldId="377"/>
        </pc:sldMkLst>
        <pc:graphicFrameChg chg="modGraphic">
          <ac:chgData name="Harsha Sadgun" userId="54adf658fad5d8b9" providerId="LiveId" clId="{31229395-F9C3-4920-8288-8E0D7FE9297B}" dt="2023-11-03T21:40:15.964" v="129" actId="242"/>
          <ac:graphicFrameMkLst>
            <pc:docMk/>
            <pc:sldMk cId="3147847592" sldId="377"/>
            <ac:graphicFrameMk id="4" creationId="{7F921526-EB60-195C-846F-EA80D9DA2B40}"/>
          </ac:graphicFrameMkLst>
        </pc:graphicFrameChg>
      </pc:sldChg>
      <pc:sldChg chg="modSp mod">
        <pc:chgData name="Harsha Sadgun" userId="54adf658fad5d8b9" providerId="LiveId" clId="{31229395-F9C3-4920-8288-8E0D7FE9297B}" dt="2023-11-03T21:40:42.367" v="133" actId="113"/>
        <pc:sldMkLst>
          <pc:docMk/>
          <pc:sldMk cId="2801837677" sldId="378"/>
        </pc:sldMkLst>
        <pc:spChg chg="mod">
          <ac:chgData name="Harsha Sadgun" userId="54adf658fad5d8b9" providerId="LiveId" clId="{31229395-F9C3-4920-8288-8E0D7FE9297B}" dt="2023-11-03T21:40:42.367" v="133" actId="113"/>
          <ac:spMkLst>
            <pc:docMk/>
            <pc:sldMk cId="2801837677" sldId="378"/>
            <ac:spMk id="3" creationId="{5C25D6CD-4A0A-2EF6-E8E4-831A630C1846}"/>
          </ac:spMkLst>
        </pc:spChg>
      </pc:sldChg>
      <pc:sldChg chg="addSp modSp mod">
        <pc:chgData name="Harsha Sadgun" userId="54adf658fad5d8b9" providerId="LiveId" clId="{31229395-F9C3-4920-8288-8E0D7FE9297B}" dt="2023-11-03T21:39:30.726" v="123" actId="1076"/>
        <pc:sldMkLst>
          <pc:docMk/>
          <pc:sldMk cId="1580427668" sldId="380"/>
        </pc:sldMkLst>
        <pc:graphicFrameChg chg="mod modGraphic">
          <ac:chgData name="Harsha Sadgun" userId="54adf658fad5d8b9" providerId="LiveId" clId="{31229395-F9C3-4920-8288-8E0D7FE9297B}" dt="2023-11-03T21:39:30.726" v="123" actId="1076"/>
          <ac:graphicFrameMkLst>
            <pc:docMk/>
            <pc:sldMk cId="1580427668" sldId="380"/>
            <ac:graphicFrameMk id="6" creationId="{C46EC523-E513-DEBC-6DAD-1F5A0A68FCB8}"/>
          </ac:graphicFrameMkLst>
        </pc:graphicFrameChg>
        <pc:picChg chg="add mod">
          <ac:chgData name="Harsha Sadgun" userId="54adf658fad5d8b9" providerId="LiveId" clId="{31229395-F9C3-4920-8288-8E0D7FE9297B}" dt="2023-11-03T21:39:20.906" v="122"/>
          <ac:picMkLst>
            <pc:docMk/>
            <pc:sldMk cId="1580427668" sldId="380"/>
            <ac:picMk id="2" creationId="{02778D6B-5906-FD64-D78A-1870DC2D3546}"/>
          </ac:picMkLst>
        </pc:picChg>
      </pc:sldChg>
      <pc:sldChg chg="modSp mod">
        <pc:chgData name="Harsha Sadgun" userId="54adf658fad5d8b9" providerId="LiveId" clId="{31229395-F9C3-4920-8288-8E0D7FE9297B}" dt="2023-11-04T03:12:41.887" v="137" actId="2711"/>
        <pc:sldMkLst>
          <pc:docMk/>
          <pc:sldMk cId="507292556" sldId="392"/>
        </pc:sldMkLst>
        <pc:spChg chg="mod">
          <ac:chgData name="Harsha Sadgun" userId="54adf658fad5d8b9" providerId="LiveId" clId="{31229395-F9C3-4920-8288-8E0D7FE9297B}" dt="2023-11-04T03:12:41.887" v="137" actId="2711"/>
          <ac:spMkLst>
            <pc:docMk/>
            <pc:sldMk cId="507292556" sldId="392"/>
            <ac:spMk id="2" creationId="{9EFEEE61-338E-DCC0-A40C-582489ACAD41}"/>
          </ac:spMkLst>
        </pc:spChg>
      </pc:sldChg>
      <pc:sldChg chg="modSp mod">
        <pc:chgData name="Harsha Sadgun" userId="54adf658fad5d8b9" providerId="LiveId" clId="{31229395-F9C3-4920-8288-8E0D7FE9297B}" dt="2023-11-03T21:28:33.754" v="46" actId="113"/>
        <pc:sldMkLst>
          <pc:docMk/>
          <pc:sldMk cId="2784529944" sldId="393"/>
        </pc:sldMkLst>
        <pc:spChg chg="mod">
          <ac:chgData name="Harsha Sadgun" userId="54adf658fad5d8b9" providerId="LiveId" clId="{31229395-F9C3-4920-8288-8E0D7FE9297B}" dt="2023-11-03T21:28:33.754" v="46" actId="113"/>
          <ac:spMkLst>
            <pc:docMk/>
            <pc:sldMk cId="2784529944" sldId="393"/>
            <ac:spMk id="3" creationId="{88A3029B-2222-1163-B04C-9AF838FCCC22}"/>
          </ac:spMkLst>
        </pc:spChg>
      </pc:sldChg>
      <pc:sldChg chg="addSp modSp mod">
        <pc:chgData name="Harsha Sadgun" userId="54adf658fad5d8b9" providerId="LiveId" clId="{31229395-F9C3-4920-8288-8E0D7FE9297B}" dt="2023-11-04T03:20:36.380" v="154" actId="1076"/>
        <pc:sldMkLst>
          <pc:docMk/>
          <pc:sldMk cId="4025592629" sldId="394"/>
        </pc:sldMkLst>
        <pc:spChg chg="mod">
          <ac:chgData name="Harsha Sadgun" userId="54adf658fad5d8b9" providerId="LiveId" clId="{31229395-F9C3-4920-8288-8E0D7FE9297B}" dt="2023-11-03T21:30:27.665" v="51" actId="1076"/>
          <ac:spMkLst>
            <pc:docMk/>
            <pc:sldMk cId="4025592629" sldId="394"/>
            <ac:spMk id="2" creationId="{578BBE63-DCB9-226D-9AAA-1CFA427DDFE9}"/>
          </ac:spMkLst>
        </pc:spChg>
        <pc:picChg chg="add mod">
          <ac:chgData name="Harsha Sadgun" userId="54adf658fad5d8b9" providerId="LiveId" clId="{31229395-F9C3-4920-8288-8E0D7FE9297B}" dt="2023-11-04T03:20:36.380" v="154" actId="1076"/>
          <ac:picMkLst>
            <pc:docMk/>
            <pc:sldMk cId="4025592629" sldId="394"/>
            <ac:picMk id="7" creationId="{4EC33577-3FBC-168B-D568-B316578C9AD8}"/>
          </ac:picMkLst>
        </pc:picChg>
      </pc:sldChg>
      <pc:sldChg chg="modSp mod setBg">
        <pc:chgData name="Harsha Sadgun" userId="54adf658fad5d8b9" providerId="LiveId" clId="{31229395-F9C3-4920-8288-8E0D7FE9297B}" dt="2023-11-03T21:26:46.307" v="30"/>
        <pc:sldMkLst>
          <pc:docMk/>
          <pc:sldMk cId="3315583049" sldId="398"/>
        </pc:sldMkLst>
        <pc:spChg chg="mod">
          <ac:chgData name="Harsha Sadgun" userId="54adf658fad5d8b9" providerId="LiveId" clId="{31229395-F9C3-4920-8288-8E0D7FE9297B}" dt="2023-11-03T21:24:14.633" v="8" actId="255"/>
          <ac:spMkLst>
            <pc:docMk/>
            <pc:sldMk cId="3315583049" sldId="398"/>
            <ac:spMk id="2" creationId="{CFDC07C3-9E23-71E6-83FD-6603E264AF3A}"/>
          </ac:spMkLst>
        </pc:spChg>
        <pc:spChg chg="mod">
          <ac:chgData name="Harsha Sadgun" userId="54adf658fad5d8b9" providerId="LiveId" clId="{31229395-F9C3-4920-8288-8E0D7FE9297B}" dt="2023-11-03T21:25:57.644" v="18" actId="14100"/>
          <ac:spMkLst>
            <pc:docMk/>
            <pc:sldMk cId="3315583049" sldId="398"/>
            <ac:spMk id="3" creationId="{7235C186-69FD-0E1F-A9EE-788CBA144C6E}"/>
          </ac:spMkLst>
        </pc:spChg>
      </pc:sldChg>
      <pc:sldChg chg="modSp mod">
        <pc:chgData name="Harsha Sadgun" userId="54adf658fad5d8b9" providerId="LiveId" clId="{31229395-F9C3-4920-8288-8E0D7FE9297B}" dt="2023-11-03T21:32:54.354" v="62" actId="242"/>
        <pc:sldMkLst>
          <pc:docMk/>
          <pc:sldMk cId="2798408237" sldId="400"/>
        </pc:sldMkLst>
        <pc:graphicFrameChg chg="modGraphic">
          <ac:chgData name="Harsha Sadgun" userId="54adf658fad5d8b9" providerId="LiveId" clId="{31229395-F9C3-4920-8288-8E0D7FE9297B}" dt="2023-11-03T21:32:54.354" v="62" actId="242"/>
          <ac:graphicFrameMkLst>
            <pc:docMk/>
            <pc:sldMk cId="2798408237" sldId="400"/>
            <ac:graphicFrameMk id="4" creationId="{FA395297-B74E-B311-6C7B-24C76ED376EE}"/>
          </ac:graphicFrameMkLst>
        </pc:graphicFrameChg>
      </pc:sldChg>
      <pc:sldChg chg="modSp mod">
        <pc:chgData name="Harsha Sadgun" userId="54adf658fad5d8b9" providerId="LiveId" clId="{31229395-F9C3-4920-8288-8E0D7FE9297B}" dt="2023-11-04T03:23:43.840" v="187" actId="1076"/>
        <pc:sldMkLst>
          <pc:docMk/>
          <pc:sldMk cId="1252968877" sldId="401"/>
        </pc:sldMkLst>
        <pc:spChg chg="mod">
          <ac:chgData name="Harsha Sadgun" userId="54adf658fad5d8b9" providerId="LiveId" clId="{31229395-F9C3-4920-8288-8E0D7FE9297B}" dt="2023-11-04T03:23:43.840" v="187" actId="1076"/>
          <ac:spMkLst>
            <pc:docMk/>
            <pc:sldMk cId="1252968877" sldId="401"/>
            <ac:spMk id="3" creationId="{366F671D-AE66-08BA-AA02-048D0D20E51A}"/>
          </ac:spMkLst>
        </pc:spChg>
      </pc:sldChg>
      <pc:sldMasterChg chg="setBg modSldLayout">
        <pc:chgData name="Harsha Sadgun" userId="54adf658fad5d8b9" providerId="LiveId" clId="{31229395-F9C3-4920-8288-8E0D7FE9297B}" dt="2023-11-03T21:27:33.109" v="33"/>
        <pc:sldMasterMkLst>
          <pc:docMk/>
          <pc:sldMasterMk cId="2297027891" sldId="2147483747"/>
        </pc:sldMasterMkLst>
        <pc:sldLayoutChg chg="setBg">
          <pc:chgData name="Harsha Sadgun" userId="54adf658fad5d8b9" providerId="LiveId" clId="{31229395-F9C3-4920-8288-8E0D7FE9297B}" dt="2023-11-03T21:27:33.109" v="33"/>
          <pc:sldLayoutMkLst>
            <pc:docMk/>
            <pc:sldMasterMk cId="2297027891" sldId="2147483747"/>
            <pc:sldLayoutMk cId="2245020514" sldId="2147483748"/>
          </pc:sldLayoutMkLst>
        </pc:sldLayoutChg>
        <pc:sldLayoutChg chg="setBg">
          <pc:chgData name="Harsha Sadgun" userId="54adf658fad5d8b9" providerId="LiveId" clId="{31229395-F9C3-4920-8288-8E0D7FE9297B}" dt="2023-11-03T21:27:33.109" v="33"/>
          <pc:sldLayoutMkLst>
            <pc:docMk/>
            <pc:sldMasterMk cId="2297027891" sldId="2147483747"/>
            <pc:sldLayoutMk cId="2464951534" sldId="2147483749"/>
          </pc:sldLayoutMkLst>
        </pc:sldLayoutChg>
        <pc:sldLayoutChg chg="setBg">
          <pc:chgData name="Harsha Sadgun" userId="54adf658fad5d8b9" providerId="LiveId" clId="{31229395-F9C3-4920-8288-8E0D7FE9297B}" dt="2023-11-03T21:27:33.109" v="33"/>
          <pc:sldLayoutMkLst>
            <pc:docMk/>
            <pc:sldMasterMk cId="2297027891" sldId="2147483747"/>
            <pc:sldLayoutMk cId="1138028078" sldId="2147483750"/>
          </pc:sldLayoutMkLst>
        </pc:sldLayoutChg>
        <pc:sldLayoutChg chg="setBg">
          <pc:chgData name="Harsha Sadgun" userId="54adf658fad5d8b9" providerId="LiveId" clId="{31229395-F9C3-4920-8288-8E0D7FE9297B}" dt="2023-11-03T21:27:33.109" v="33"/>
          <pc:sldLayoutMkLst>
            <pc:docMk/>
            <pc:sldMasterMk cId="2297027891" sldId="2147483747"/>
            <pc:sldLayoutMk cId="2189187214" sldId="2147483751"/>
          </pc:sldLayoutMkLst>
        </pc:sldLayoutChg>
        <pc:sldLayoutChg chg="setBg">
          <pc:chgData name="Harsha Sadgun" userId="54adf658fad5d8b9" providerId="LiveId" clId="{31229395-F9C3-4920-8288-8E0D7FE9297B}" dt="2023-11-03T21:27:33.109" v="33"/>
          <pc:sldLayoutMkLst>
            <pc:docMk/>
            <pc:sldMasterMk cId="2297027891" sldId="2147483747"/>
            <pc:sldLayoutMk cId="4170454586" sldId="2147483752"/>
          </pc:sldLayoutMkLst>
        </pc:sldLayoutChg>
        <pc:sldLayoutChg chg="setBg">
          <pc:chgData name="Harsha Sadgun" userId="54adf658fad5d8b9" providerId="LiveId" clId="{31229395-F9C3-4920-8288-8E0D7FE9297B}" dt="2023-11-03T21:27:33.109" v="33"/>
          <pc:sldLayoutMkLst>
            <pc:docMk/>
            <pc:sldMasterMk cId="2297027891" sldId="2147483747"/>
            <pc:sldLayoutMk cId="3267444614" sldId="2147483753"/>
          </pc:sldLayoutMkLst>
        </pc:sldLayoutChg>
        <pc:sldLayoutChg chg="setBg">
          <pc:chgData name="Harsha Sadgun" userId="54adf658fad5d8b9" providerId="LiveId" clId="{31229395-F9C3-4920-8288-8E0D7FE9297B}" dt="2023-11-03T21:27:33.109" v="33"/>
          <pc:sldLayoutMkLst>
            <pc:docMk/>
            <pc:sldMasterMk cId="2297027891" sldId="2147483747"/>
            <pc:sldLayoutMk cId="1503965400" sldId="2147483754"/>
          </pc:sldLayoutMkLst>
        </pc:sldLayoutChg>
        <pc:sldLayoutChg chg="setBg">
          <pc:chgData name="Harsha Sadgun" userId="54adf658fad5d8b9" providerId="LiveId" clId="{31229395-F9C3-4920-8288-8E0D7FE9297B}" dt="2023-11-03T21:27:33.109" v="33"/>
          <pc:sldLayoutMkLst>
            <pc:docMk/>
            <pc:sldMasterMk cId="2297027891" sldId="2147483747"/>
            <pc:sldLayoutMk cId="4132270582" sldId="2147483755"/>
          </pc:sldLayoutMkLst>
        </pc:sldLayoutChg>
        <pc:sldLayoutChg chg="setBg">
          <pc:chgData name="Harsha Sadgun" userId="54adf658fad5d8b9" providerId="LiveId" clId="{31229395-F9C3-4920-8288-8E0D7FE9297B}" dt="2023-11-03T21:27:33.109" v="33"/>
          <pc:sldLayoutMkLst>
            <pc:docMk/>
            <pc:sldMasterMk cId="2297027891" sldId="2147483747"/>
            <pc:sldLayoutMk cId="913289520" sldId="2147483756"/>
          </pc:sldLayoutMkLst>
        </pc:sldLayoutChg>
        <pc:sldLayoutChg chg="setBg">
          <pc:chgData name="Harsha Sadgun" userId="54adf658fad5d8b9" providerId="LiveId" clId="{31229395-F9C3-4920-8288-8E0D7FE9297B}" dt="2023-11-03T21:27:33.109" v="33"/>
          <pc:sldLayoutMkLst>
            <pc:docMk/>
            <pc:sldMasterMk cId="2297027891" sldId="2147483747"/>
            <pc:sldLayoutMk cId="76526734" sldId="2147483757"/>
          </pc:sldLayoutMkLst>
        </pc:sldLayoutChg>
        <pc:sldLayoutChg chg="setBg">
          <pc:chgData name="Harsha Sadgun" userId="54adf658fad5d8b9" providerId="LiveId" clId="{31229395-F9C3-4920-8288-8E0D7FE9297B}" dt="2023-11-03T21:27:33.109" v="33"/>
          <pc:sldLayoutMkLst>
            <pc:docMk/>
            <pc:sldMasterMk cId="2297027891" sldId="2147483747"/>
            <pc:sldLayoutMk cId="4217655602" sldId="21474837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44AE2-62EF-4006-899C-145F890E8CB2}" type="datetimeFigureOut">
              <a:rPr lang="en-IN" smtClean="0"/>
              <a:t>09-11-2023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1DE4-C114-4336-A486-0A0C03A98D39}" type="slidenum">
              <a:rPr lang="en-IN" smtClean="0"/>
              <a:t>‹#›</a:t>
            </a:fld>
            <a:endParaRPr lang="en-IN"/>
          </a:p>
        </p:txBody>
      </p:sp>
    </p:spTree>
    <p:extLst>
      <p:ext uri="{BB962C8B-B14F-4D97-AF65-F5344CB8AC3E}">
        <p14:creationId xmlns:p14="http://schemas.microsoft.com/office/powerpoint/2010/main" val="94275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37B53-9607-484A-B656-97ACDBC5848B}" type="datetimeFigureOut">
              <a:rPr lang="en-IN" smtClean="0"/>
              <a:t>09-11-2023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F5B0BC-B57B-4F6B-AE1D-E1A34A799035}"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02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37B53-9607-484A-B656-97ACDBC5848B}" type="datetimeFigureOut">
              <a:rPr lang="en-IN" smtClean="0"/>
              <a:t>09-11-2023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7652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37B53-9607-484A-B656-97ACDBC5848B}" type="datetimeFigureOut">
              <a:rPr lang="en-IN" smtClean="0"/>
              <a:t>09-11-2023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421765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237B53-9607-484A-B656-97ACDBC5848B}" type="datetimeFigureOut">
              <a:rPr lang="en-IN" smtClean="0"/>
              <a:t>09-11-2023</a:t>
            </a:fld>
            <a:endParaRPr lang="en-IN"/>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246495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237B53-9607-484A-B656-97ACDBC5848B}" type="datetimeFigureOut">
              <a:rPr lang="en-IN" smtClean="0"/>
              <a:t>09-11-2023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F5B0BC-B57B-4F6B-AE1D-E1A34A799035}"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2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237B53-9607-484A-B656-97ACDBC5848B}" type="datetimeFigureOut">
              <a:rPr lang="en-IN" smtClean="0"/>
              <a:t>09-11-2023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218918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237B53-9607-484A-B656-97ACDBC5848B}" type="datetimeFigureOut">
              <a:rPr lang="en-IN" smtClean="0"/>
              <a:t>09-11-2023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417045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237B53-9607-484A-B656-97ACDBC5848B}" type="datetimeFigureOut">
              <a:rPr lang="en-IN" smtClean="0"/>
              <a:t>09-11-2023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326744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D237B53-9607-484A-B656-97ACDBC5848B}" type="datetimeFigureOut">
              <a:rPr lang="en-IN" smtClean="0"/>
              <a:t>09-11-2023</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150396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D237B53-9607-484A-B656-97ACDBC5848B}" type="datetimeFigureOut">
              <a:rPr lang="en-IN" smtClean="0"/>
              <a:t>09-11-2023</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F5B0BC-B57B-4F6B-AE1D-E1A34A799035}" type="slidenum">
              <a:rPr lang="en-IN" smtClean="0"/>
              <a:t>‹#›</a:t>
            </a:fld>
            <a:endParaRPr lang="en-IN"/>
          </a:p>
        </p:txBody>
      </p:sp>
    </p:spTree>
    <p:extLst>
      <p:ext uri="{BB962C8B-B14F-4D97-AF65-F5344CB8AC3E}">
        <p14:creationId xmlns:p14="http://schemas.microsoft.com/office/powerpoint/2010/main" val="413227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237B53-9607-484A-B656-97ACDBC5848B}" type="datetimeFigureOut">
              <a:rPr lang="en-IN" smtClean="0"/>
              <a:t>09-11-2023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F5B0BC-B57B-4F6B-AE1D-E1A34A799035}" type="slidenum">
              <a:rPr lang="en-IN" smtClean="0"/>
              <a:t>‹#›</a:t>
            </a:fld>
            <a:endParaRPr lang="en-IN"/>
          </a:p>
        </p:txBody>
      </p:sp>
    </p:spTree>
    <p:extLst>
      <p:ext uri="{BB962C8B-B14F-4D97-AF65-F5344CB8AC3E}">
        <p14:creationId xmlns:p14="http://schemas.microsoft.com/office/powerpoint/2010/main" val="9132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237B53-9607-484A-B656-97ACDBC5848B}" type="datetimeFigureOut">
              <a:rPr lang="en-IN" smtClean="0"/>
              <a:t>09-11-2023</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F5B0BC-B57B-4F6B-AE1D-E1A34A799035}"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1ADE8DF-74A0-3118-7AEF-C06FFF8F4DB7}"/>
              </a:ext>
            </a:extLst>
          </p:cNvPr>
          <p:cNvPicPr>
            <a:picLocks noChangeAspect="1"/>
          </p:cNvPicPr>
          <p:nvPr userDrawn="1"/>
        </p:nvPicPr>
        <p:blipFill>
          <a:blip r:embed="rId13">
            <a:alphaModFix amt="20000"/>
            <a:extLst>
              <a:ext uri="{28A0092B-C50C-407E-A947-70E740481C1C}">
                <a14:useLocalDpi xmlns:a14="http://schemas.microsoft.com/office/drawing/2010/main" val="0"/>
              </a:ext>
            </a:extLst>
          </a:blip>
          <a:stretch>
            <a:fillRect/>
          </a:stretch>
        </p:blipFill>
        <p:spPr>
          <a:xfrm>
            <a:off x="4334563" y="1289198"/>
            <a:ext cx="4423369" cy="4573484"/>
          </a:xfrm>
          <a:prstGeom prst="rect">
            <a:avLst/>
          </a:prstGeom>
        </p:spPr>
      </p:pic>
    </p:spTree>
    <p:extLst>
      <p:ext uri="{BB962C8B-B14F-4D97-AF65-F5344CB8AC3E}">
        <p14:creationId xmlns:p14="http://schemas.microsoft.com/office/powerpoint/2010/main" val="229702789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ndhrauniversity.edu.in/course-syllabus.html" TargetMode="Externa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dwan.inflibnet.ac.in/profile/244879"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D87B95-0AD5-B0B1-EBC6-E01DA1C5C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effectLst>
            <a:softEdge rad="127000"/>
          </a:effectLst>
        </p:spPr>
      </p:pic>
      <p:sp>
        <p:nvSpPr>
          <p:cNvPr id="4" name="TextBox 3">
            <a:extLst>
              <a:ext uri="{FF2B5EF4-FFF2-40B4-BE49-F238E27FC236}">
                <a16:creationId xmlns:a16="http://schemas.microsoft.com/office/drawing/2014/main" id="{C4A7F8B9-77A2-28A9-48FD-D7B9D6073E15}"/>
              </a:ext>
            </a:extLst>
          </p:cNvPr>
          <p:cNvSpPr txBox="1"/>
          <p:nvPr/>
        </p:nvSpPr>
        <p:spPr>
          <a:xfrm flipH="1">
            <a:off x="2918976" y="4528140"/>
            <a:ext cx="6923306" cy="2000548"/>
          </a:xfrm>
          <a:prstGeom prst="rect">
            <a:avLst/>
          </a:prstGeom>
          <a:noFill/>
        </p:spPr>
        <p:txBody>
          <a:bodyPr wrap="square" rtlCol="0">
            <a:spAutoFit/>
          </a:bodyPr>
          <a:lstStyle/>
          <a:p>
            <a:pPr algn="ctr"/>
            <a:r>
              <a:rPr lang="en-IN" sz="2800" b="1" spc="50" dirty="0">
                <a:ln w="0">
                  <a:solidFill>
                    <a:schemeClr val="tx1">
                      <a:lumMod val="85000"/>
                      <a:lumOff val="15000"/>
                    </a:schemeClr>
                  </a:solidFill>
                </a:ln>
                <a:solidFill>
                  <a:schemeClr val="accent1"/>
                </a:solidFill>
                <a:effectLst>
                  <a:innerShdw blurRad="63500" dist="50800" dir="13500000">
                    <a:srgbClr val="000000">
                      <a:alpha val="50000"/>
                    </a:srgbClr>
                  </a:innerShdw>
                </a:effectLst>
                <a:highlight>
                  <a:srgbClr val="000000"/>
                </a:highlight>
                <a:latin typeface="Cambria" panose="02040503050406030204" pitchFamily="18" charset="0"/>
                <a:ea typeface="Cambria" panose="02040503050406030204" pitchFamily="18" charset="0"/>
              </a:rPr>
              <a:t>Department of  Psychology, </a:t>
            </a:r>
          </a:p>
          <a:p>
            <a:pPr algn="ctr"/>
            <a:r>
              <a:rPr lang="en-IN" sz="2800" b="1" spc="50" dirty="0">
                <a:ln w="0">
                  <a:solidFill>
                    <a:schemeClr val="tx1">
                      <a:lumMod val="85000"/>
                      <a:lumOff val="15000"/>
                    </a:schemeClr>
                  </a:solidFill>
                </a:ln>
                <a:solidFill>
                  <a:schemeClr val="accent1"/>
                </a:solidFill>
                <a:effectLst>
                  <a:innerShdw blurRad="63500" dist="50800" dir="13500000">
                    <a:srgbClr val="000000">
                      <a:alpha val="50000"/>
                    </a:srgbClr>
                  </a:innerShdw>
                </a:effectLst>
                <a:highlight>
                  <a:srgbClr val="000000"/>
                </a:highlight>
                <a:latin typeface="Cambria" panose="02040503050406030204" pitchFamily="18" charset="0"/>
                <a:ea typeface="Cambria" panose="02040503050406030204" pitchFamily="18" charset="0"/>
              </a:rPr>
              <a:t>Andhra University,</a:t>
            </a:r>
          </a:p>
          <a:p>
            <a:pPr algn="ctr"/>
            <a:r>
              <a:rPr lang="en-IN" sz="2800" b="1" spc="50" dirty="0">
                <a:ln w="0">
                  <a:solidFill>
                    <a:schemeClr val="tx1">
                      <a:lumMod val="85000"/>
                      <a:lumOff val="15000"/>
                    </a:schemeClr>
                  </a:solidFill>
                </a:ln>
                <a:solidFill>
                  <a:schemeClr val="accent1"/>
                </a:solidFill>
                <a:effectLst>
                  <a:innerShdw blurRad="63500" dist="50800" dir="13500000">
                    <a:srgbClr val="000000">
                      <a:alpha val="50000"/>
                    </a:srgbClr>
                  </a:innerShdw>
                </a:effectLst>
                <a:highlight>
                  <a:srgbClr val="000000"/>
                </a:highlight>
                <a:latin typeface="Cambria" panose="02040503050406030204" pitchFamily="18" charset="0"/>
                <a:ea typeface="Cambria" panose="02040503050406030204" pitchFamily="18" charset="0"/>
              </a:rPr>
              <a:t>Visakhapatnam.</a:t>
            </a:r>
            <a:endParaRPr lang="en-IN" sz="2800" b="1" dirty="0">
              <a:ln>
                <a:solidFill>
                  <a:schemeClr val="bg1"/>
                </a:solidFill>
              </a:ln>
              <a:solidFill>
                <a:schemeClr val="accent1"/>
              </a:solidFill>
              <a:highlight>
                <a:srgbClr val="000000"/>
              </a:highlight>
              <a:latin typeface="Cambria" panose="02040503050406030204" pitchFamily="18" charset="0"/>
              <a:ea typeface="Cambria" panose="02040503050406030204" pitchFamily="18" charset="0"/>
            </a:endParaRPr>
          </a:p>
          <a:p>
            <a:pPr algn="r"/>
            <a:r>
              <a:rPr lang="en-IN" sz="2000" b="1" dirty="0">
                <a:ln>
                  <a:solidFill>
                    <a:schemeClr val="bg1"/>
                  </a:solidFill>
                </a:ln>
                <a:solidFill>
                  <a:schemeClr val="accent1"/>
                </a:solidFill>
                <a:highlight>
                  <a:srgbClr val="000000"/>
                </a:highlight>
                <a:latin typeface="Cambria" panose="02040503050406030204" pitchFamily="18" charset="0"/>
                <a:ea typeface="Cambria" panose="02040503050406030204" pitchFamily="18" charset="0"/>
              </a:rPr>
              <a:t>Presented by </a:t>
            </a:r>
          </a:p>
          <a:p>
            <a:pPr algn="r"/>
            <a:r>
              <a:rPr lang="en-IN" sz="2000" b="1" dirty="0">
                <a:ln>
                  <a:solidFill>
                    <a:schemeClr val="bg1"/>
                  </a:solidFill>
                </a:ln>
                <a:solidFill>
                  <a:schemeClr val="accent1"/>
                </a:solidFill>
                <a:highlight>
                  <a:srgbClr val="000000"/>
                </a:highlight>
                <a:latin typeface="Cambria" panose="02040503050406030204" pitchFamily="18" charset="0"/>
                <a:ea typeface="Cambria" panose="02040503050406030204" pitchFamily="18" charset="0"/>
              </a:rPr>
              <a:t>Senior Prof MVR RAJU</a:t>
            </a:r>
          </a:p>
        </p:txBody>
      </p:sp>
      <p:pic>
        <p:nvPicPr>
          <p:cNvPr id="1026" name="Picture 2">
            <a:extLst>
              <a:ext uri="{FF2B5EF4-FFF2-40B4-BE49-F238E27FC236}">
                <a16:creationId xmlns:a16="http://schemas.microsoft.com/office/drawing/2014/main" id="{E800F761-D405-7E0E-360C-2A229242DABC}"/>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C064D0AE-ABC9-F8D5-3189-23567F54B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4" y="188843"/>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F4C2F77-A8CE-FF30-944A-2E37BB6EBC03}"/>
              </a:ext>
            </a:extLst>
          </p:cNvPr>
          <p:cNvSpPr/>
          <p:nvPr/>
        </p:nvSpPr>
        <p:spPr>
          <a:xfrm>
            <a:off x="2113319" y="178905"/>
            <a:ext cx="8255337" cy="83099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WELCOME TO NAAC PEER TEAM</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5559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EC8F49-E460-95B3-2D4E-FAE6DD707806}"/>
              </a:ext>
            </a:extLst>
          </p:cNvPr>
          <p:cNvPicPr>
            <a:picLocks noChangeAspect="1"/>
          </p:cNvPicPr>
          <p:nvPr/>
        </p:nvPicPr>
        <p:blipFill>
          <a:blip r:embed="rId2"/>
          <a:stretch>
            <a:fillRect/>
          </a:stretch>
        </p:blipFill>
        <p:spPr>
          <a:xfrm>
            <a:off x="1550770" y="3836346"/>
            <a:ext cx="2755825" cy="2942610"/>
          </a:xfrm>
          <a:prstGeom prst="rect">
            <a:avLst/>
          </a:prstGeom>
        </p:spPr>
      </p:pic>
      <p:pic>
        <p:nvPicPr>
          <p:cNvPr id="3" name="Picture 2">
            <a:extLst>
              <a:ext uri="{FF2B5EF4-FFF2-40B4-BE49-F238E27FC236}">
                <a16:creationId xmlns:a16="http://schemas.microsoft.com/office/drawing/2014/main" id="{9557B936-DDCB-BE2A-0CA2-53E0BEBEE084}"/>
              </a:ext>
            </a:extLst>
          </p:cNvPr>
          <p:cNvPicPr>
            <a:picLocks noChangeAspect="1"/>
          </p:cNvPicPr>
          <p:nvPr/>
        </p:nvPicPr>
        <p:blipFill>
          <a:blip r:embed="rId3"/>
          <a:stretch>
            <a:fillRect/>
          </a:stretch>
        </p:blipFill>
        <p:spPr>
          <a:xfrm>
            <a:off x="8860536" y="852265"/>
            <a:ext cx="2365047" cy="2447460"/>
          </a:xfrm>
          <a:prstGeom prst="rect">
            <a:avLst/>
          </a:prstGeom>
        </p:spPr>
      </p:pic>
      <p:sp>
        <p:nvSpPr>
          <p:cNvPr id="6" name="TextBox 5">
            <a:extLst>
              <a:ext uri="{FF2B5EF4-FFF2-40B4-BE49-F238E27FC236}">
                <a16:creationId xmlns:a16="http://schemas.microsoft.com/office/drawing/2014/main" id="{85ED2B62-8A6B-7F90-BDBA-2C473B01135E}"/>
              </a:ext>
            </a:extLst>
          </p:cNvPr>
          <p:cNvSpPr txBox="1"/>
          <p:nvPr/>
        </p:nvSpPr>
        <p:spPr>
          <a:xfrm>
            <a:off x="1419641" y="401017"/>
            <a:ext cx="7316853" cy="3349956"/>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Neurobiofeedback, or neurofeedback, is a captivating area of biofeedback that entails the live monitoring and control of brain activity. </a:t>
            </a:r>
          </a:p>
          <a:p>
            <a:pPr algn="just">
              <a:lnSpc>
                <a:spcPct val="150000"/>
              </a:lnSpc>
            </a:pPr>
            <a:r>
              <a:rPr lang="en-US" sz="2400" b="0" i="0" dirty="0">
                <a:effectLst/>
                <a:latin typeface="Times New Roman" panose="02020603050405020304" pitchFamily="18" charset="0"/>
                <a:cs typeface="Times New Roman" panose="02020603050405020304" pitchFamily="18" charset="0"/>
              </a:rPr>
              <a:t>This program employs auditory or visual cues to aid individuals in identifying their thought patterns and attempting to adjust them.</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51A5C9C-2A1E-FC63-1A16-29FB2D4848A8}"/>
              </a:ext>
            </a:extLst>
          </p:cNvPr>
          <p:cNvSpPr txBox="1"/>
          <p:nvPr/>
        </p:nvSpPr>
        <p:spPr>
          <a:xfrm>
            <a:off x="4924429" y="3969228"/>
            <a:ext cx="6894440" cy="2795189"/>
          </a:xfrm>
          <a:prstGeom prst="rect">
            <a:avLst/>
          </a:prstGeom>
          <a:noFill/>
        </p:spPr>
        <p:txBody>
          <a:bodyPr wrap="square">
            <a:spAutoFit/>
          </a:bodyPr>
          <a:lstStyle/>
          <a:p>
            <a:pPr algn="just">
              <a:lnSpc>
                <a:spcPct val="150000"/>
              </a:lnSpc>
            </a:pPr>
            <a:r>
              <a:rPr lang="en-US" sz="2400" dirty="0">
                <a:effectLst/>
                <a:latin typeface="Times New Roman" panose="02020603050405020304" pitchFamily="18" charset="0"/>
                <a:ea typeface="Malgun Gothic" panose="020B0503020000020004" pitchFamily="34" charset="-127"/>
              </a:rPr>
              <a:t>Multi-behavior sex therapy is a comprehensive approach to addressing a wide range of sexual issues and concerns. It involves a holistic assessment of psychological, emotional, physical, and relational factors contributing to sexual difficulties.</a:t>
            </a:r>
            <a:endParaRPr lang="en-US" sz="2400" dirty="0"/>
          </a:p>
        </p:txBody>
      </p:sp>
      <p:sp>
        <p:nvSpPr>
          <p:cNvPr id="10" name="TextBox 9">
            <a:extLst>
              <a:ext uri="{FF2B5EF4-FFF2-40B4-BE49-F238E27FC236}">
                <a16:creationId xmlns:a16="http://schemas.microsoft.com/office/drawing/2014/main" id="{6582E003-FA63-7A59-806D-C80B42F0DFDE}"/>
              </a:ext>
            </a:extLst>
          </p:cNvPr>
          <p:cNvSpPr txBox="1"/>
          <p:nvPr/>
        </p:nvSpPr>
        <p:spPr>
          <a:xfrm>
            <a:off x="2762880" y="1399911"/>
            <a:ext cx="6097656" cy="587148"/>
          </a:xfrm>
          <a:prstGeom prst="rect">
            <a:avLst/>
          </a:prstGeom>
          <a:noFill/>
        </p:spPr>
        <p:txBody>
          <a:bodyPr wrap="square">
            <a:spAutoFit/>
          </a:bodyPr>
          <a:lstStyle/>
          <a:p>
            <a:pPr marL="0" marR="0" algn="ctr">
              <a:lnSpc>
                <a:spcPct val="150000"/>
              </a:lnSpc>
              <a:spcBef>
                <a:spcPts val="0"/>
              </a:spcBef>
              <a:spcAft>
                <a:spcPts val="800"/>
              </a:spcAft>
            </a:pPr>
            <a:r>
              <a:rPr lang="en-IN" sz="2400" b="1" u="sng" kern="100" cap="small" spc="25" dirty="0" err="1">
                <a:solidFill>
                  <a:srgbClr val="4472C4"/>
                </a:solidFill>
                <a:effectLst/>
                <a:latin typeface="Times New Roman" panose="02020603050405020304" pitchFamily="18" charset="0"/>
                <a:ea typeface="Malgun Gothic" panose="020B0503020000020004" pitchFamily="34" charset="-127"/>
                <a:cs typeface="Times New Roman" panose="02020603050405020304" pitchFamily="18" charset="0"/>
              </a:rPr>
              <a:t>Neurobiofeedback</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2" name="TextBox 11">
            <a:extLst>
              <a:ext uri="{FF2B5EF4-FFF2-40B4-BE49-F238E27FC236}">
                <a16:creationId xmlns:a16="http://schemas.microsoft.com/office/drawing/2014/main" id="{DE261ACE-B8B0-9DBA-6DF0-DFF3B361FEFF}"/>
              </a:ext>
            </a:extLst>
          </p:cNvPr>
          <p:cNvSpPr txBox="1"/>
          <p:nvPr/>
        </p:nvSpPr>
        <p:spPr>
          <a:xfrm>
            <a:off x="4998555" y="3352287"/>
            <a:ext cx="6097656" cy="587148"/>
          </a:xfrm>
          <a:prstGeom prst="rect">
            <a:avLst/>
          </a:prstGeom>
          <a:noFill/>
        </p:spPr>
        <p:txBody>
          <a:bodyPr wrap="square">
            <a:spAutoFit/>
          </a:bodyPr>
          <a:lstStyle/>
          <a:p>
            <a:pPr marL="0" marR="0" algn="ctr">
              <a:lnSpc>
                <a:spcPct val="150000"/>
              </a:lnSpc>
              <a:spcBef>
                <a:spcPts val="0"/>
              </a:spcBef>
              <a:spcAft>
                <a:spcPts val="800"/>
              </a:spcAft>
            </a:pPr>
            <a:r>
              <a:rPr lang="en-IN" sz="2400" b="1" u="sng" kern="100" cap="small" spc="25" dirty="0">
                <a:solidFill>
                  <a:srgbClr val="4472C4"/>
                </a:solidFill>
                <a:effectLst/>
                <a:latin typeface="Times New Roman" panose="02020603050405020304" pitchFamily="18" charset="0"/>
                <a:ea typeface="Malgun Gothic" panose="020B0503020000020004" pitchFamily="34" charset="-127"/>
                <a:cs typeface="Times New Roman" panose="02020603050405020304" pitchFamily="18" charset="0"/>
              </a:rPr>
              <a:t>Multi behavioral sex therapy</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5" name="TextBox 4">
            <a:extLst>
              <a:ext uri="{FF2B5EF4-FFF2-40B4-BE49-F238E27FC236}">
                <a16:creationId xmlns:a16="http://schemas.microsoft.com/office/drawing/2014/main" id="{10FEA538-0715-C93A-43F4-40A7ED3BC625}"/>
              </a:ext>
            </a:extLst>
          </p:cNvPr>
          <p:cNvSpPr txBox="1"/>
          <p:nvPr/>
        </p:nvSpPr>
        <p:spPr>
          <a:xfrm>
            <a:off x="775252" y="112084"/>
            <a:ext cx="9531625" cy="461665"/>
          </a:xfrm>
          <a:prstGeom prst="rect">
            <a:avLst/>
          </a:prstGeom>
          <a:noFill/>
        </p:spPr>
        <p:txBody>
          <a:bodyPr wrap="square">
            <a:spAutoFit/>
          </a:bodyPr>
          <a:lstStyle/>
          <a:p>
            <a:pPr algn="ctr"/>
            <a:r>
              <a:rPr lang="en-US" sz="2400" b="1" u="sng" dirty="0">
                <a:solidFill>
                  <a:srgbClr val="0070C0"/>
                </a:solidFill>
              </a:rPr>
              <a:t>Centre for Psychological Assessment and Counselling</a:t>
            </a:r>
            <a:endParaRPr lang="en-US" sz="2400" u="sng" dirty="0">
              <a:solidFill>
                <a:srgbClr val="0070C0"/>
              </a:solidFill>
            </a:endParaRPr>
          </a:p>
        </p:txBody>
      </p:sp>
      <p:pic>
        <p:nvPicPr>
          <p:cNvPr id="4" name="Picture 4">
            <a:extLst>
              <a:ext uri="{FF2B5EF4-FFF2-40B4-BE49-F238E27FC236}">
                <a16:creationId xmlns:a16="http://schemas.microsoft.com/office/drawing/2014/main" id="{F4038801-AC5A-F7D8-2C4A-76D3F8DEF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C860031-13C8-C5B2-8E8E-855B0BDC3BE1}"/>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0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C0B32AED-05A5-798B-11DB-48F3974CA6AD}"/>
              </a:ext>
            </a:extLst>
          </p:cNvPr>
          <p:cNvPicPr>
            <a:picLocks noChangeAspect="1"/>
          </p:cNvPicPr>
          <p:nvPr/>
        </p:nvPicPr>
        <p:blipFill>
          <a:blip r:embed="rId2"/>
          <a:stretch>
            <a:fillRect/>
          </a:stretch>
        </p:blipFill>
        <p:spPr>
          <a:xfrm>
            <a:off x="1781466" y="829282"/>
            <a:ext cx="3556599" cy="2420056"/>
          </a:xfrm>
          <a:prstGeom prst="rect">
            <a:avLst/>
          </a:prstGeom>
        </p:spPr>
      </p:pic>
      <p:pic>
        <p:nvPicPr>
          <p:cNvPr id="6" name="Picture 5">
            <a:extLst>
              <a:ext uri="{FF2B5EF4-FFF2-40B4-BE49-F238E27FC236}">
                <a16:creationId xmlns:a16="http://schemas.microsoft.com/office/drawing/2014/main" id="{BEC226A3-F8BC-086C-51C3-B2A40CF1D6F6}"/>
              </a:ext>
            </a:extLst>
          </p:cNvPr>
          <p:cNvPicPr>
            <a:picLocks noChangeAspect="1"/>
          </p:cNvPicPr>
          <p:nvPr/>
        </p:nvPicPr>
        <p:blipFill>
          <a:blip r:embed="rId3"/>
          <a:stretch>
            <a:fillRect/>
          </a:stretch>
        </p:blipFill>
        <p:spPr>
          <a:xfrm>
            <a:off x="8714292" y="4050752"/>
            <a:ext cx="3130623" cy="2067523"/>
          </a:xfrm>
          <a:prstGeom prst="rect">
            <a:avLst/>
          </a:prstGeom>
        </p:spPr>
      </p:pic>
      <p:sp>
        <p:nvSpPr>
          <p:cNvPr id="9" name="TextBox 8">
            <a:extLst>
              <a:ext uri="{FF2B5EF4-FFF2-40B4-BE49-F238E27FC236}">
                <a16:creationId xmlns:a16="http://schemas.microsoft.com/office/drawing/2014/main" id="{C2FBD3D3-8A52-AF0E-E4B9-C80D9D47BC40}"/>
              </a:ext>
            </a:extLst>
          </p:cNvPr>
          <p:cNvSpPr txBox="1"/>
          <p:nvPr/>
        </p:nvSpPr>
        <p:spPr>
          <a:xfrm>
            <a:off x="5613123" y="925492"/>
            <a:ext cx="5558460" cy="2803140"/>
          </a:xfrm>
          <a:prstGeom prst="rect">
            <a:avLst/>
          </a:prstGeom>
          <a:noFill/>
        </p:spPr>
        <p:txBody>
          <a:bodyPr wrap="square">
            <a:spAutoFit/>
          </a:bodyPr>
          <a:lstStyle/>
          <a:p>
            <a:pPr algn="just">
              <a:lnSpc>
                <a:spcPct val="150000"/>
              </a:lnSpc>
            </a:pPr>
            <a:r>
              <a:rPr lang="en-IN" sz="2400" dirty="0">
                <a:effectLst/>
                <a:latin typeface="Times New Roman" panose="02020603050405020304" pitchFamily="18" charset="0"/>
                <a:ea typeface="Malgun Gothic" panose="020B0503020000020004" pitchFamily="34" charset="-127"/>
              </a:rPr>
              <a:t>A learning disability is a neurological condition that affects the way an individual learns, processes, and uses information. These disabilities can impact skills like reading, writing, math, or problem-solving. </a:t>
            </a:r>
            <a:endParaRPr lang="en-US" sz="2400" dirty="0"/>
          </a:p>
        </p:txBody>
      </p:sp>
      <p:sp>
        <p:nvSpPr>
          <p:cNvPr id="12" name="TextBox 11">
            <a:extLst>
              <a:ext uri="{FF2B5EF4-FFF2-40B4-BE49-F238E27FC236}">
                <a16:creationId xmlns:a16="http://schemas.microsoft.com/office/drawing/2014/main" id="{F028105D-9A05-EA79-0266-48197D951CF1}"/>
              </a:ext>
            </a:extLst>
          </p:cNvPr>
          <p:cNvSpPr txBox="1"/>
          <p:nvPr/>
        </p:nvSpPr>
        <p:spPr>
          <a:xfrm>
            <a:off x="770283" y="3808945"/>
            <a:ext cx="7742582" cy="2803140"/>
          </a:xfrm>
          <a:prstGeom prst="rect">
            <a:avLst/>
          </a:prstGeom>
          <a:noFill/>
        </p:spPr>
        <p:txBody>
          <a:bodyPr wrap="square">
            <a:spAutoFit/>
          </a:bodyPr>
          <a:lstStyle/>
          <a:p>
            <a:pPr marL="0" marR="0" algn="just">
              <a:lnSpc>
                <a:spcPct val="150000"/>
              </a:lnSpc>
              <a:spcBef>
                <a:spcPts val="0"/>
              </a:spcBef>
              <a:spcAft>
                <a:spcPts val="800"/>
              </a:spcAft>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Learning disabilities are not related to intelligence, and with the right support and strategies, individuals with learning disabilities can achieve success in their education and daily life. Early signs of learning disabilities can vary depending on the specific type of learning disability a person may have. </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218A9301-03E8-203E-B095-7899DED21831}"/>
              </a:ext>
            </a:extLst>
          </p:cNvPr>
          <p:cNvSpPr txBox="1"/>
          <p:nvPr/>
        </p:nvSpPr>
        <p:spPr>
          <a:xfrm>
            <a:off x="5464037" y="365885"/>
            <a:ext cx="6097656" cy="587148"/>
          </a:xfrm>
          <a:prstGeom prst="rect">
            <a:avLst/>
          </a:prstGeom>
          <a:noFill/>
        </p:spPr>
        <p:txBody>
          <a:bodyPr wrap="square">
            <a:spAutoFit/>
          </a:bodyPr>
          <a:lstStyle/>
          <a:p>
            <a:pPr marL="0" marR="0" algn="ctr">
              <a:lnSpc>
                <a:spcPct val="150000"/>
              </a:lnSpc>
              <a:spcBef>
                <a:spcPts val="0"/>
              </a:spcBef>
              <a:spcAft>
                <a:spcPts val="800"/>
              </a:spcAft>
            </a:pPr>
            <a:r>
              <a:rPr lang="en-IN" sz="2400" b="1" u="sng" kern="100" cap="small" spc="25" dirty="0">
                <a:solidFill>
                  <a:srgbClr val="4472C4"/>
                </a:solidFill>
                <a:effectLst/>
                <a:latin typeface="Times New Roman" panose="02020603050405020304" pitchFamily="18" charset="0"/>
                <a:ea typeface="Malgun Gothic" panose="020B0503020000020004" pitchFamily="34" charset="-127"/>
                <a:cs typeface="Times New Roman" panose="02020603050405020304" pitchFamily="18" charset="0"/>
              </a:rPr>
              <a:t>Learning disabilities</a:t>
            </a:r>
            <a:endParaRPr lang="en-US" sz="16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2" name="Picture 4">
            <a:extLst>
              <a:ext uri="{FF2B5EF4-FFF2-40B4-BE49-F238E27FC236}">
                <a16:creationId xmlns:a16="http://schemas.microsoft.com/office/drawing/2014/main" id="{9714D314-174C-DCC1-E6D7-9DEB85B3B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0F800E0-0324-79B5-C041-6C8CCD134035}"/>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6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C296E-F8A8-F34A-10BD-7D30833FE9AE}"/>
              </a:ext>
            </a:extLst>
          </p:cNvPr>
          <p:cNvPicPr>
            <a:picLocks noChangeAspect="1"/>
          </p:cNvPicPr>
          <p:nvPr/>
        </p:nvPicPr>
        <p:blipFill>
          <a:blip r:embed="rId2"/>
          <a:stretch>
            <a:fillRect/>
          </a:stretch>
        </p:blipFill>
        <p:spPr>
          <a:xfrm>
            <a:off x="1452906" y="391856"/>
            <a:ext cx="2434747" cy="2554246"/>
          </a:xfrm>
          <a:prstGeom prst="rect">
            <a:avLst/>
          </a:prstGeom>
        </p:spPr>
      </p:pic>
      <p:pic>
        <p:nvPicPr>
          <p:cNvPr id="3" name="Picture 2">
            <a:extLst>
              <a:ext uri="{FF2B5EF4-FFF2-40B4-BE49-F238E27FC236}">
                <a16:creationId xmlns:a16="http://schemas.microsoft.com/office/drawing/2014/main" id="{0B13D5F1-5A37-7938-4DC7-0D0A74BFD1E5}"/>
              </a:ext>
            </a:extLst>
          </p:cNvPr>
          <p:cNvPicPr>
            <a:picLocks noChangeAspect="1"/>
          </p:cNvPicPr>
          <p:nvPr/>
        </p:nvPicPr>
        <p:blipFill>
          <a:blip r:embed="rId3"/>
          <a:stretch>
            <a:fillRect/>
          </a:stretch>
        </p:blipFill>
        <p:spPr>
          <a:xfrm>
            <a:off x="9914550" y="3485187"/>
            <a:ext cx="2082014" cy="3103934"/>
          </a:xfrm>
          <a:prstGeom prst="rect">
            <a:avLst/>
          </a:prstGeom>
        </p:spPr>
      </p:pic>
      <p:sp>
        <p:nvSpPr>
          <p:cNvPr id="5" name="TextBox 4">
            <a:extLst>
              <a:ext uri="{FF2B5EF4-FFF2-40B4-BE49-F238E27FC236}">
                <a16:creationId xmlns:a16="http://schemas.microsoft.com/office/drawing/2014/main" id="{DC4AB318-E76D-8A0C-4FAC-AB5A4A5FAB05}"/>
              </a:ext>
            </a:extLst>
          </p:cNvPr>
          <p:cNvSpPr txBox="1"/>
          <p:nvPr/>
        </p:nvSpPr>
        <p:spPr>
          <a:xfrm>
            <a:off x="4357298" y="663536"/>
            <a:ext cx="6824224" cy="2795958"/>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Digital cognitive therapy delivers evidence-based CBT through online platforms, enabling users to access interactive lessons and self-guided or therapist-assisted content for improved mental well-being, offering convenience and cost-effectiveness.</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899B3F-9246-2F49-8ABF-57E6B65D6874}"/>
              </a:ext>
            </a:extLst>
          </p:cNvPr>
          <p:cNvSpPr txBox="1"/>
          <p:nvPr/>
        </p:nvSpPr>
        <p:spPr>
          <a:xfrm>
            <a:off x="3832814" y="3544529"/>
            <a:ext cx="5824331" cy="470000"/>
          </a:xfrm>
          <a:prstGeom prst="rect">
            <a:avLst/>
          </a:prstGeom>
          <a:noFill/>
        </p:spPr>
        <p:txBody>
          <a:bodyPr wrap="square">
            <a:spAutoFit/>
          </a:bodyPr>
          <a:lstStyle/>
          <a:p>
            <a:pPr marL="0" marR="0" algn="ctr">
              <a:lnSpc>
                <a:spcPct val="107000"/>
              </a:lnSpc>
              <a:spcBef>
                <a:spcPts val="0"/>
              </a:spcBef>
              <a:spcAft>
                <a:spcPts val="800"/>
              </a:spcAft>
            </a:pPr>
            <a:r>
              <a:rPr lang="en-IN" sz="2400" b="1" u="sng" kern="100" dirty="0">
                <a:effectLst/>
                <a:latin typeface="Calibri" panose="020F0502020204030204" pitchFamily="34" charset="0"/>
                <a:ea typeface="Malgun Gothic" panose="020B0503020000020004" pitchFamily="34" charset="-127"/>
                <a:cs typeface="Times New Roman" panose="02020603050405020304" pitchFamily="18" charset="0"/>
              </a:rPr>
              <a:t>STRATEGIES AND INTERVENTION</a:t>
            </a:r>
            <a:endParaRPr lang="en-US" u="sng"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9" name="TextBox 8">
            <a:extLst>
              <a:ext uri="{FF2B5EF4-FFF2-40B4-BE49-F238E27FC236}">
                <a16:creationId xmlns:a16="http://schemas.microsoft.com/office/drawing/2014/main" id="{922BCD70-3A57-B7A0-64C1-60A3D58F03CB}"/>
              </a:ext>
            </a:extLst>
          </p:cNvPr>
          <p:cNvSpPr txBox="1"/>
          <p:nvPr/>
        </p:nvSpPr>
        <p:spPr>
          <a:xfrm>
            <a:off x="4205531" y="4099564"/>
            <a:ext cx="5078895" cy="2308324"/>
          </a:xfrm>
          <a:prstGeom prst="rect">
            <a:avLst/>
          </a:prstGeom>
          <a:noFill/>
        </p:spPr>
        <p:txBody>
          <a:bodyPr wrap="square">
            <a:spAutoFit/>
          </a:bodyPr>
          <a:lstStyle/>
          <a:p>
            <a:pPr marL="1600200" marR="0" lvl="3" indent="-228600" algn="just">
              <a:spcBef>
                <a:spcPts val="0"/>
              </a:spcBef>
              <a:spcAft>
                <a:spcPts val="0"/>
              </a:spcAft>
              <a:buFont typeface="Symbol" panose="05050102010706020507" pitchFamily="18" charset="2"/>
              <a:buChar char=""/>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Individualized Education Plan (IEP)</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600200" marR="0" lvl="3" indent="-228600" algn="just">
              <a:spcBef>
                <a:spcPts val="0"/>
              </a:spcBef>
              <a:spcAft>
                <a:spcPts val="0"/>
              </a:spcAft>
              <a:buFont typeface="Symbol" panose="05050102010706020507" pitchFamily="18" charset="2"/>
              <a:buChar char=""/>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Structured Environment</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600200" marR="0" lvl="3" indent="-228600" algn="just">
              <a:spcBef>
                <a:spcPts val="0"/>
              </a:spcBef>
              <a:spcAft>
                <a:spcPts val="0"/>
              </a:spcAft>
              <a:buFont typeface="Symbol" panose="05050102010706020507" pitchFamily="18" charset="2"/>
              <a:buChar char=""/>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Multi-Sensory Instruction</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600200" marR="0" lvl="3" indent="-228600" algn="just">
              <a:spcBef>
                <a:spcPts val="0"/>
              </a:spcBef>
              <a:spcAft>
                <a:spcPts val="0"/>
              </a:spcAft>
              <a:buFont typeface="Symbol" panose="05050102010706020507" pitchFamily="18" charset="2"/>
              <a:buChar char=""/>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Peer Tutoring</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1600200" marR="0" lvl="3" indent="-228600" algn="just">
              <a:spcBef>
                <a:spcPts val="0"/>
              </a:spcBef>
              <a:spcAft>
                <a:spcPts val="800"/>
              </a:spcAft>
              <a:buFont typeface="Symbol" panose="05050102010706020507" pitchFamily="18" charset="2"/>
              <a:buChar char=""/>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Positive Reinforcement</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10" name="Picture 9">
            <a:extLst>
              <a:ext uri="{FF2B5EF4-FFF2-40B4-BE49-F238E27FC236}">
                <a16:creationId xmlns:a16="http://schemas.microsoft.com/office/drawing/2014/main" id="{361A6129-3A83-2E10-EA94-54E835C019EC}"/>
              </a:ext>
            </a:extLst>
          </p:cNvPr>
          <p:cNvPicPr>
            <a:picLocks noChangeAspect="1"/>
          </p:cNvPicPr>
          <p:nvPr/>
        </p:nvPicPr>
        <p:blipFill>
          <a:blip r:embed="rId4"/>
          <a:stretch>
            <a:fillRect/>
          </a:stretch>
        </p:blipFill>
        <p:spPr>
          <a:xfrm>
            <a:off x="1068133" y="3180743"/>
            <a:ext cx="2822336" cy="3408378"/>
          </a:xfrm>
          <a:prstGeom prst="rect">
            <a:avLst/>
          </a:prstGeom>
        </p:spPr>
      </p:pic>
      <p:sp>
        <p:nvSpPr>
          <p:cNvPr id="12" name="TextBox 11">
            <a:extLst>
              <a:ext uri="{FF2B5EF4-FFF2-40B4-BE49-F238E27FC236}">
                <a16:creationId xmlns:a16="http://schemas.microsoft.com/office/drawing/2014/main" id="{BDA56E5A-59DD-26FE-014D-A02A3A38FBCB}"/>
              </a:ext>
            </a:extLst>
          </p:cNvPr>
          <p:cNvSpPr txBox="1"/>
          <p:nvPr/>
        </p:nvSpPr>
        <p:spPr>
          <a:xfrm>
            <a:off x="3832814" y="178904"/>
            <a:ext cx="6097656" cy="587148"/>
          </a:xfrm>
          <a:prstGeom prst="rect">
            <a:avLst/>
          </a:prstGeom>
          <a:noFill/>
        </p:spPr>
        <p:txBody>
          <a:bodyPr wrap="square">
            <a:spAutoFit/>
          </a:bodyPr>
          <a:lstStyle/>
          <a:p>
            <a:pPr marL="0" marR="0" algn="ctr">
              <a:lnSpc>
                <a:spcPct val="150000"/>
              </a:lnSpc>
              <a:spcBef>
                <a:spcPts val="0"/>
              </a:spcBef>
              <a:spcAft>
                <a:spcPts val="800"/>
              </a:spcAft>
            </a:pPr>
            <a:r>
              <a:rPr lang="en-IN" sz="2400" b="1" u="sng" kern="100" cap="small" spc="25" dirty="0">
                <a:solidFill>
                  <a:srgbClr val="4472C4"/>
                </a:solidFill>
                <a:effectLst/>
                <a:latin typeface="Times New Roman" panose="02020603050405020304" pitchFamily="18" charset="0"/>
                <a:ea typeface="Malgun Gothic" panose="020B0503020000020004" pitchFamily="34" charset="-127"/>
                <a:cs typeface="Times New Roman" panose="02020603050405020304" pitchFamily="18" charset="0"/>
              </a:rPr>
              <a:t>Digital Cognitive Therapy</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4" name="Picture 4">
            <a:extLst>
              <a:ext uri="{FF2B5EF4-FFF2-40B4-BE49-F238E27FC236}">
                <a16:creationId xmlns:a16="http://schemas.microsoft.com/office/drawing/2014/main" id="{3BC6E47F-1D5F-E05B-5C98-ABE5A75F7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6F96D6C-3E7A-DDDC-44AC-20F440907F44}"/>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5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FB851-B959-9195-EC38-DE476044B04D}"/>
              </a:ext>
            </a:extLst>
          </p:cNvPr>
          <p:cNvPicPr>
            <a:picLocks noChangeAspect="1"/>
          </p:cNvPicPr>
          <p:nvPr/>
        </p:nvPicPr>
        <p:blipFill>
          <a:blip r:embed="rId2"/>
          <a:stretch>
            <a:fillRect/>
          </a:stretch>
        </p:blipFill>
        <p:spPr>
          <a:xfrm>
            <a:off x="1403652" y="182479"/>
            <a:ext cx="3284306" cy="3395608"/>
          </a:xfrm>
          <a:prstGeom prst="rect">
            <a:avLst/>
          </a:prstGeom>
        </p:spPr>
      </p:pic>
      <p:pic>
        <p:nvPicPr>
          <p:cNvPr id="5" name="Picture 4">
            <a:extLst>
              <a:ext uri="{FF2B5EF4-FFF2-40B4-BE49-F238E27FC236}">
                <a16:creationId xmlns:a16="http://schemas.microsoft.com/office/drawing/2014/main" id="{C80FC830-1DC4-1BE3-D9E0-4DFD3306C47F}"/>
              </a:ext>
            </a:extLst>
          </p:cNvPr>
          <p:cNvPicPr>
            <a:picLocks noChangeAspect="1"/>
          </p:cNvPicPr>
          <p:nvPr/>
        </p:nvPicPr>
        <p:blipFill>
          <a:blip r:embed="rId3"/>
          <a:stretch>
            <a:fillRect/>
          </a:stretch>
        </p:blipFill>
        <p:spPr>
          <a:xfrm>
            <a:off x="6314448" y="3884864"/>
            <a:ext cx="5600176" cy="2616520"/>
          </a:xfrm>
          <a:prstGeom prst="rect">
            <a:avLst/>
          </a:prstGeom>
        </p:spPr>
      </p:pic>
      <p:sp>
        <p:nvSpPr>
          <p:cNvPr id="7" name="TextBox 6">
            <a:extLst>
              <a:ext uri="{FF2B5EF4-FFF2-40B4-BE49-F238E27FC236}">
                <a16:creationId xmlns:a16="http://schemas.microsoft.com/office/drawing/2014/main" id="{96EFBAA1-E29D-A4C0-226E-9882C4B446F5}"/>
              </a:ext>
            </a:extLst>
          </p:cNvPr>
          <p:cNvSpPr txBox="1"/>
          <p:nvPr/>
        </p:nvSpPr>
        <p:spPr>
          <a:xfrm>
            <a:off x="5088835" y="754182"/>
            <a:ext cx="6097657" cy="2890032"/>
          </a:xfrm>
          <a:prstGeom prst="rect">
            <a:avLst/>
          </a:prstGeom>
          <a:noFill/>
        </p:spPr>
        <p:txBody>
          <a:bodyPr wrap="square">
            <a:spAutoFit/>
          </a:bodyPr>
          <a:lstStyle/>
          <a:p>
            <a:pPr algn="just">
              <a:lnSpc>
                <a:spcPct val="150000"/>
              </a:lnSpc>
            </a:pPr>
            <a:r>
              <a:rPr lang="en-US" sz="2400" b="0" i="0" dirty="0">
                <a:effectLst/>
                <a:latin typeface="Times New Roman" panose="02020603050405020304" pitchFamily="18" charset="0"/>
                <a:cs typeface="Times New Roman" panose="02020603050405020304" pitchFamily="18" charset="0"/>
              </a:rPr>
              <a:t>Group counseling addresses mental health and personal growth needs, fostering mutual support and skill development in a structured, supportive environment for individuals with common concerns or goals.</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5C137B5-37E0-DBCF-880E-7A8EEBF06E16}"/>
              </a:ext>
            </a:extLst>
          </p:cNvPr>
          <p:cNvSpPr txBox="1"/>
          <p:nvPr/>
        </p:nvSpPr>
        <p:spPr>
          <a:xfrm>
            <a:off x="348394" y="3961644"/>
            <a:ext cx="5897005" cy="2813399"/>
          </a:xfrm>
          <a:prstGeom prst="rect">
            <a:avLst/>
          </a:prstGeom>
          <a:noFill/>
        </p:spPr>
        <p:txBody>
          <a:bodyPr wrap="square">
            <a:spAutoFit/>
          </a:bodyPr>
          <a:lstStyle/>
          <a:p>
            <a:pPr marL="0" marR="0" algn="ctr">
              <a:lnSpc>
                <a:spcPct val="150000"/>
              </a:lnSpc>
              <a:spcBef>
                <a:spcPts val="0"/>
              </a:spcBef>
              <a:spcAft>
                <a:spcPts val="800"/>
              </a:spcAft>
            </a:pPr>
            <a:r>
              <a:rPr lang="en-IN" sz="2000" b="1" u="sng" kern="100" cap="small" spc="25" dirty="0">
                <a:solidFill>
                  <a:srgbClr val="4472C4"/>
                </a:solidFill>
                <a:effectLst/>
                <a:latin typeface="Times New Roman" panose="02020603050405020304" pitchFamily="18" charset="0"/>
                <a:ea typeface="Malgun Gothic" panose="020B0503020000020004" pitchFamily="34" charset="-127"/>
                <a:cs typeface="Times New Roman" panose="02020603050405020304" pitchFamily="18" charset="0"/>
              </a:rPr>
              <a:t>POCSO AND JUVENILE COURT TRIAL CASES</a:t>
            </a:r>
            <a:endParaRPr lang="en-US" sz="20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gn="just">
              <a:lnSpc>
                <a:spcPct val="150000"/>
              </a:lnSpc>
              <a:spcBef>
                <a:spcPts val="0"/>
              </a:spcBef>
              <a:spcAft>
                <a:spcPts val="800"/>
              </a:spcAft>
            </a:pP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Psychological Centre for Assessment has Conducted </a:t>
            </a:r>
            <a:r>
              <a:rPr lang="en-IN" sz="2400" kern="100" dirty="0" err="1">
                <a:effectLst/>
                <a:latin typeface="Times New Roman" panose="02020603050405020304" pitchFamily="18" charset="0"/>
                <a:ea typeface="Malgun Gothic" panose="020B0503020000020004" pitchFamily="34" charset="-127"/>
                <a:cs typeface="Times New Roman" panose="02020603050405020304" pitchFamily="18" charset="0"/>
              </a:rPr>
              <a:t>counseling</a:t>
            </a:r>
            <a:r>
              <a:rPr lang="en-IN" sz="2400" kern="100" dirty="0">
                <a:effectLst/>
                <a:latin typeface="Times New Roman" panose="02020603050405020304" pitchFamily="18" charset="0"/>
                <a:ea typeface="Malgun Gothic" panose="020B0503020000020004" pitchFamily="34" charset="-127"/>
                <a:cs typeface="Times New Roman" panose="02020603050405020304" pitchFamily="18" charset="0"/>
              </a:rPr>
              <a:t> for several Juvenile cases that are brought to our department by the stater police department.  </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
        <p:nvSpPr>
          <p:cNvPr id="11" name="TextBox 10">
            <a:extLst>
              <a:ext uri="{FF2B5EF4-FFF2-40B4-BE49-F238E27FC236}">
                <a16:creationId xmlns:a16="http://schemas.microsoft.com/office/drawing/2014/main" id="{501D1C45-949B-4786-8D6A-D85343931361}"/>
              </a:ext>
            </a:extLst>
          </p:cNvPr>
          <p:cNvSpPr txBox="1"/>
          <p:nvPr/>
        </p:nvSpPr>
        <p:spPr>
          <a:xfrm>
            <a:off x="5543550" y="238105"/>
            <a:ext cx="6097656" cy="587148"/>
          </a:xfrm>
          <a:prstGeom prst="rect">
            <a:avLst/>
          </a:prstGeom>
          <a:noFill/>
        </p:spPr>
        <p:txBody>
          <a:bodyPr wrap="square">
            <a:spAutoFit/>
          </a:bodyPr>
          <a:lstStyle/>
          <a:p>
            <a:pPr marL="0" marR="0" algn="ctr">
              <a:lnSpc>
                <a:spcPct val="150000"/>
              </a:lnSpc>
              <a:spcBef>
                <a:spcPts val="0"/>
              </a:spcBef>
              <a:spcAft>
                <a:spcPts val="800"/>
              </a:spcAft>
            </a:pPr>
            <a:r>
              <a:rPr lang="en-IN" sz="2400" b="1" u="sng" kern="100" cap="small" spc="25" dirty="0">
                <a:solidFill>
                  <a:srgbClr val="4472C4"/>
                </a:solidFill>
                <a:effectLst/>
                <a:latin typeface="Times New Roman" panose="02020603050405020304" pitchFamily="18" charset="0"/>
                <a:ea typeface="Malgun Gothic" panose="020B0503020000020004" pitchFamily="34" charset="-127"/>
                <a:cs typeface="Times New Roman" panose="02020603050405020304" pitchFamily="18" charset="0"/>
              </a:rPr>
              <a:t>group counselling</a:t>
            </a:r>
            <a:endParaRPr lang="en-US" sz="24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2" name="Picture 4">
            <a:extLst>
              <a:ext uri="{FF2B5EF4-FFF2-40B4-BE49-F238E27FC236}">
                <a16:creationId xmlns:a16="http://schemas.microsoft.com/office/drawing/2014/main" id="{A0FD05B6-1600-453D-ED11-292964D58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0843BCD-D5FD-771F-97CE-DE8FA935A67B}"/>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4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EE61-338E-DCC0-A40C-582489ACAD41}"/>
              </a:ext>
            </a:extLst>
          </p:cNvPr>
          <p:cNvSpPr>
            <a:spLocks noGrp="1"/>
          </p:cNvSpPr>
          <p:nvPr>
            <p:ph type="title"/>
          </p:nvPr>
        </p:nvSpPr>
        <p:spPr>
          <a:xfrm>
            <a:off x="1715785" y="186720"/>
            <a:ext cx="9655264" cy="513708"/>
          </a:xfrm>
        </p:spPr>
        <p:txBody>
          <a:bodyPr>
            <a:noAutofit/>
          </a:bodyPr>
          <a:lstStyle/>
          <a:p>
            <a:pPr algn="ctr"/>
            <a:r>
              <a:rPr lang="en-US" sz="3600" b="1" u="sng" dirty="0">
                <a:latin typeface="Times New Roman" panose="02020603050405020304" pitchFamily="18" charset="0"/>
                <a:cs typeface="Times New Roman" panose="02020603050405020304" pitchFamily="18" charset="0"/>
              </a:rPr>
              <a:t>MSc Psychology Syllabus</a:t>
            </a:r>
            <a:endParaRPr lang="en-IN" sz="36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79D95858-0C8A-A9E8-191D-874929D720DA}"/>
              </a:ext>
            </a:extLst>
          </p:cNvPr>
          <p:cNvGraphicFramePr>
            <a:graphicFrameLocks/>
          </p:cNvGraphicFramePr>
          <p:nvPr>
            <p:extLst>
              <p:ext uri="{D42A27DB-BD31-4B8C-83A1-F6EECF244321}">
                <p14:modId xmlns:p14="http://schemas.microsoft.com/office/powerpoint/2010/main" val="2259057711"/>
              </p:ext>
            </p:extLst>
          </p:nvPr>
        </p:nvGraphicFramePr>
        <p:xfrm>
          <a:off x="1775761" y="792222"/>
          <a:ext cx="9535312" cy="5917629"/>
        </p:xfrm>
        <a:graphic>
          <a:graphicData uri="http://schemas.openxmlformats.org/drawingml/2006/table">
            <a:tbl>
              <a:tblPr bandRow="1">
                <a:tableStyleId>{5C22544A-7EE6-4342-B048-85BDC9FD1C3A}</a:tableStyleId>
              </a:tblPr>
              <a:tblGrid>
                <a:gridCol w="4767656">
                  <a:extLst>
                    <a:ext uri="{9D8B030D-6E8A-4147-A177-3AD203B41FA5}">
                      <a16:colId xmlns:a16="http://schemas.microsoft.com/office/drawing/2014/main" val="3238483015"/>
                    </a:ext>
                  </a:extLst>
                </a:gridCol>
                <a:gridCol w="4767656">
                  <a:extLst>
                    <a:ext uri="{9D8B030D-6E8A-4147-A177-3AD203B41FA5}">
                      <a16:colId xmlns:a16="http://schemas.microsoft.com/office/drawing/2014/main" val="3588760634"/>
                    </a:ext>
                  </a:extLst>
                </a:gridCol>
              </a:tblGrid>
              <a:tr h="566674">
                <a:tc>
                  <a:txBody>
                    <a:bodyPr/>
                    <a:lstStyle/>
                    <a:p>
                      <a:pPr algn="ctr">
                        <a:lnSpc>
                          <a:spcPct val="200000"/>
                        </a:lnSpc>
                      </a:pPr>
                      <a:r>
                        <a:rPr lang="en-US" sz="1800" b="1" dirty="0"/>
                        <a:t>I YEAR</a:t>
                      </a:r>
                    </a:p>
                  </a:txBody>
                  <a:tcPr/>
                </a:tc>
                <a:tc>
                  <a:txBody>
                    <a:bodyPr/>
                    <a:lstStyle/>
                    <a:p>
                      <a:pPr marL="0" indent="0" algn="ctr">
                        <a:lnSpc>
                          <a:spcPct val="200000"/>
                        </a:lnSpc>
                        <a:buNone/>
                      </a:pPr>
                      <a:r>
                        <a:rPr lang="en-US" sz="1800" b="1" dirty="0"/>
                        <a:t>II YEAR</a:t>
                      </a:r>
                    </a:p>
                  </a:txBody>
                  <a:tcPr/>
                </a:tc>
                <a:extLst>
                  <a:ext uri="{0D108BD9-81ED-4DB2-BD59-A6C34878D82A}">
                    <a16:rowId xmlns:a16="http://schemas.microsoft.com/office/drawing/2014/main" val="3744742658"/>
                  </a:ext>
                </a:extLst>
              </a:tr>
              <a:tr h="2273608">
                <a:tc>
                  <a:txBody>
                    <a:bodyPr/>
                    <a:lstStyle/>
                    <a:p>
                      <a:pPr marL="0" indent="0" algn="ctr">
                        <a:lnSpc>
                          <a:spcPct val="150000"/>
                        </a:lnSpc>
                        <a:buNone/>
                      </a:pPr>
                      <a:r>
                        <a:rPr lang="en-US" sz="1800" b="1" u="sng" dirty="0">
                          <a:solidFill>
                            <a:schemeClr val="tx1">
                              <a:lumMod val="95000"/>
                              <a:lumOff val="5000"/>
                            </a:schemeClr>
                          </a:solidFill>
                          <a:latin typeface="Times New Roman" panose="02020603050405020304" pitchFamily="18" charset="0"/>
                          <a:cs typeface="Times New Roman" panose="02020603050405020304" pitchFamily="18" charset="0"/>
                        </a:rPr>
                        <a:t>Semester-1</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101 Emergence of psychology and personality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102 Life Span Development</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103 Physiological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104 Psychometrics</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105 Psychometrics practical's</a:t>
                      </a:r>
                    </a:p>
                  </a:txBody>
                  <a:tcPr/>
                </a:tc>
                <a:tc>
                  <a:txBody>
                    <a:bodyPr/>
                    <a:lstStyle/>
                    <a:p>
                      <a:pPr marL="0" indent="0" algn="ctr">
                        <a:lnSpc>
                          <a:spcPct val="150000"/>
                        </a:lnSpc>
                        <a:buNone/>
                      </a:pPr>
                      <a:r>
                        <a:rPr lang="en-US" sz="1800" b="1" u="sng" dirty="0">
                          <a:solidFill>
                            <a:schemeClr val="tx1">
                              <a:lumMod val="95000"/>
                              <a:lumOff val="5000"/>
                            </a:schemeClr>
                          </a:solidFill>
                          <a:latin typeface="Times New Roman" panose="02020603050405020304" pitchFamily="18" charset="0"/>
                          <a:cs typeface="Times New Roman" panose="02020603050405020304" pitchFamily="18" charset="0"/>
                        </a:rPr>
                        <a:t>Semester-3</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301 Positive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302 Community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303 Counselling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304 Health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305 Case Studies</a:t>
                      </a:r>
                      <a:endParaRPr lang="en-US" sz="1800" dirty="0"/>
                    </a:p>
                  </a:txBody>
                  <a:tcPr/>
                </a:tc>
                <a:extLst>
                  <a:ext uri="{0D108BD9-81ED-4DB2-BD59-A6C34878D82A}">
                    <a16:rowId xmlns:a16="http://schemas.microsoft.com/office/drawing/2014/main" val="73462927"/>
                  </a:ext>
                </a:extLst>
              </a:tr>
              <a:tr h="2566605">
                <a:tc>
                  <a:txBody>
                    <a:bodyPr/>
                    <a:lstStyle/>
                    <a:p>
                      <a:pPr marL="0" indent="0" algn="ctr">
                        <a:lnSpc>
                          <a:spcPct val="150000"/>
                        </a:lnSpc>
                        <a:buNone/>
                      </a:pPr>
                      <a:r>
                        <a:rPr lang="en-US" sz="1800" b="1" u="sng" dirty="0">
                          <a:solidFill>
                            <a:schemeClr val="tx1">
                              <a:lumMod val="95000"/>
                              <a:lumOff val="5000"/>
                            </a:schemeClr>
                          </a:solidFill>
                          <a:latin typeface="Times New Roman" panose="02020603050405020304" pitchFamily="18" charset="0"/>
                          <a:cs typeface="Times New Roman" panose="02020603050405020304" pitchFamily="18" charset="0"/>
                        </a:rPr>
                        <a:t>Semester-2</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201 Social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202 Clinical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203 Research Methodology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204 Cognitive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205 Cognitive Psychology Practical’s</a:t>
                      </a:r>
                      <a:endParaRPr lang="en-US" sz="1800" dirty="0">
                        <a:latin typeface="Times New Roman" panose="02020603050405020304" pitchFamily="18" charset="0"/>
                        <a:cs typeface="Times New Roman" panose="02020603050405020304" pitchFamily="18" charset="0"/>
                      </a:endParaRPr>
                    </a:p>
                    <a:p>
                      <a:pPr algn="ctr"/>
                      <a:endParaRPr lang="en-US" sz="1800" dirty="0"/>
                    </a:p>
                  </a:txBody>
                  <a:tcPr/>
                </a:tc>
                <a:tc>
                  <a:txBody>
                    <a:bodyPr/>
                    <a:lstStyle/>
                    <a:p>
                      <a:pPr marL="0" indent="0" algn="ctr">
                        <a:lnSpc>
                          <a:spcPct val="150000"/>
                        </a:lnSpc>
                        <a:buNone/>
                      </a:pPr>
                      <a:r>
                        <a:rPr lang="en-US" sz="1800" b="1" u="sng" dirty="0">
                          <a:solidFill>
                            <a:schemeClr val="tx1">
                              <a:lumMod val="95000"/>
                              <a:lumOff val="5000"/>
                            </a:schemeClr>
                          </a:solidFill>
                          <a:latin typeface="Times New Roman" panose="02020603050405020304" pitchFamily="18" charset="0"/>
                          <a:cs typeface="Times New Roman" panose="02020603050405020304" pitchFamily="18" charset="0"/>
                        </a:rPr>
                        <a:t>Semester-4</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401 Forensic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402 Industrial and Organization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403 Educational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404 Disability and Rehabilitation Psychology</a:t>
                      </a:r>
                    </a:p>
                    <a:p>
                      <a:pPr marL="0" indent="0" algn="just">
                        <a:lnSpc>
                          <a:spcPct val="150000"/>
                        </a:lnSpc>
                        <a:buNone/>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405 Project</a:t>
                      </a:r>
                    </a:p>
                  </a:txBody>
                  <a:tcPr/>
                </a:tc>
                <a:extLst>
                  <a:ext uri="{0D108BD9-81ED-4DB2-BD59-A6C34878D82A}">
                    <a16:rowId xmlns:a16="http://schemas.microsoft.com/office/drawing/2014/main" val="2104536916"/>
                  </a:ext>
                </a:extLst>
              </a:tr>
            </a:tbl>
          </a:graphicData>
        </a:graphic>
      </p:graphicFrame>
      <p:pic>
        <p:nvPicPr>
          <p:cNvPr id="3" name="Picture 4">
            <a:extLst>
              <a:ext uri="{FF2B5EF4-FFF2-40B4-BE49-F238E27FC236}">
                <a16:creationId xmlns:a16="http://schemas.microsoft.com/office/drawing/2014/main" id="{85AADAE5-9FC1-07DC-FE56-7F2B5E578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85BF963-43FF-6665-9D58-4C5CCB2FAA4E}"/>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29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DE9BB-6091-91CF-E33D-5E2BD916ED5D}"/>
              </a:ext>
            </a:extLst>
          </p:cNvPr>
          <p:cNvSpPr>
            <a:spLocks noGrp="1"/>
          </p:cNvSpPr>
          <p:nvPr>
            <p:ph idx="1"/>
          </p:nvPr>
        </p:nvSpPr>
        <p:spPr>
          <a:xfrm>
            <a:off x="1371599" y="239988"/>
            <a:ext cx="9849678" cy="6378023"/>
          </a:xfrm>
        </p:spPr>
        <p:txBody>
          <a:bodyPr>
            <a:normAutofit lnSpcReduction="10000"/>
          </a:bodyPr>
          <a:lstStyle/>
          <a:p>
            <a:pPr marL="0" marR="0" indent="0">
              <a:lnSpc>
                <a:spcPct val="150000"/>
              </a:lnSpc>
              <a:spcBef>
                <a:spcPts val="0"/>
              </a:spcBef>
              <a:spcAft>
                <a:spcPts val="0"/>
              </a:spcAft>
              <a:buNone/>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STUDENTS CASE STUDIES</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III Year students completed their case studies in collaboration with the following institutions and submitted the Case reports as a part of curriculum: </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Govt. Hospital for Mental Care, Visakhapatnam</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Central Jail, Visakhapatnam</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Juvenile Home, Visakhapatnam</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U High School, Visakhapatnam</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Disability Centers(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Lebenshelf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Pavani Institute of Mental Care, Visakhapatnam )</a:t>
            </a:r>
            <a:endPar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buNone/>
            </a:pP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STUDENTS Projects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Final  Year students completed their Project works in collaboration with the following Companies and submitted the Project reports as a part of curriculum:  </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Vizag Steel Plant, Visakhapatnam</a:t>
            </a:r>
          </a:p>
          <a:p>
            <a:pPr marL="342900" marR="0" lvl="0" indent="-342900">
              <a:lnSpc>
                <a:spcPct val="150000"/>
              </a:lnSpc>
              <a:spcBef>
                <a:spcPts val="0"/>
              </a:spcBef>
              <a:spcAft>
                <a:spcPts val="0"/>
              </a:spcAft>
              <a:buFont typeface="+mj-lt"/>
              <a:buAutoNum type="arabicPeriod"/>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RVNLl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Visakhapatnam</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Visakhapatnam Port Trust, Visakhapatnam</a:t>
            </a: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HPCL, Visakhapatnam</a:t>
            </a:r>
          </a:p>
          <a:p>
            <a:pPr marL="342900" marR="0" lvl="0" indent="-342900">
              <a:lnSpc>
                <a:spcPct val="150000"/>
              </a:lnSpc>
              <a:spcBef>
                <a:spcPts val="0"/>
              </a:spcBef>
              <a:spcAft>
                <a:spcPts val="1000"/>
              </a:spcAft>
              <a:buFont typeface="+mj-lt"/>
              <a:buAutoNum type="arabicPeriod"/>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Bharat Petroleum Corporation, Visakhapatnam </a:t>
            </a:r>
          </a:p>
        </p:txBody>
      </p:sp>
      <p:pic>
        <p:nvPicPr>
          <p:cNvPr id="2" name="Picture 4">
            <a:extLst>
              <a:ext uri="{FF2B5EF4-FFF2-40B4-BE49-F238E27FC236}">
                <a16:creationId xmlns:a16="http://schemas.microsoft.com/office/drawing/2014/main" id="{07E80928-35F2-F053-290F-C16EEB939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CA9BE73-FD86-49DA-183E-62C896CEE73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0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5496-23BE-16FB-0900-41E2C367DA18}"/>
              </a:ext>
            </a:extLst>
          </p:cNvPr>
          <p:cNvSpPr>
            <a:spLocks noGrp="1"/>
          </p:cNvSpPr>
          <p:nvPr>
            <p:ph type="title"/>
          </p:nvPr>
        </p:nvSpPr>
        <p:spPr>
          <a:xfrm>
            <a:off x="1638299" y="330840"/>
            <a:ext cx="8915401" cy="871269"/>
          </a:xfrm>
        </p:spPr>
        <p:txBody>
          <a:bodyPr>
            <a:noAutofit/>
          </a:bodyPr>
          <a:lstStyle/>
          <a:p>
            <a:pPr algn="ctr"/>
            <a:r>
              <a:rPr lang="en-US" sz="3600" b="1" u="sng" dirty="0">
                <a:latin typeface="Times New Roman" panose="02020603050405020304" pitchFamily="18" charset="0"/>
                <a:ea typeface="Times New Roman" panose="02020603050405020304" pitchFamily="18" charset="0"/>
                <a:cs typeface="Times New Roman" panose="02020603050405020304" pitchFamily="18" charset="0"/>
              </a:rPr>
              <a:t>LABORATORIES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DE87AA-515B-C6EE-4FAF-190867D66B7E}"/>
              </a:ext>
            </a:extLst>
          </p:cNvPr>
          <p:cNvSpPr>
            <a:spLocks noGrp="1"/>
          </p:cNvSpPr>
          <p:nvPr>
            <p:ph idx="1"/>
          </p:nvPr>
        </p:nvSpPr>
        <p:spPr>
          <a:xfrm>
            <a:off x="3076228" y="1697153"/>
            <a:ext cx="6952354" cy="4156994"/>
          </a:xfrm>
        </p:spPr>
        <p:txBody>
          <a:bodyPr>
            <a:normAutofit/>
          </a:bodyPr>
          <a:lstStyle/>
          <a:p>
            <a:pPr marR="0" lvl="0" algn="just">
              <a:lnSpc>
                <a:spcPct val="150000"/>
              </a:lnSpc>
              <a:spcBef>
                <a:spcPts val="0"/>
              </a:spcBef>
              <a:spcAft>
                <a:spcPts val="0"/>
              </a:spcAft>
              <a:buFont typeface="Wingdings" panose="05000000000000000000" pitchFamily="2" charset="2"/>
              <a:buChar char="§"/>
              <a:tabLst>
                <a:tab pos="5715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Digital Computer Laboratory</a:t>
            </a:r>
          </a:p>
          <a:p>
            <a:pPr marR="0" lvl="0" algn="just">
              <a:lnSpc>
                <a:spcPct val="150000"/>
              </a:lnSpc>
              <a:spcBef>
                <a:spcPts val="0"/>
              </a:spcBef>
              <a:spcAft>
                <a:spcPts val="0"/>
              </a:spcAft>
              <a:buFont typeface="Wingdings" panose="05000000000000000000" pitchFamily="2" charset="2"/>
              <a:buChar char="§"/>
              <a:tabLst>
                <a:tab pos="5715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Psychological Testing Laboratory</a:t>
            </a:r>
          </a:p>
          <a:p>
            <a:pPr marR="0" lvl="0" algn="just">
              <a:lnSpc>
                <a:spcPct val="150000"/>
              </a:lnSpc>
              <a:spcBef>
                <a:spcPts val="0"/>
              </a:spcBef>
              <a:spcAft>
                <a:spcPts val="0"/>
              </a:spcAft>
              <a:buFont typeface="Wingdings" panose="05000000000000000000" pitchFamily="2" charset="2"/>
              <a:buChar char="§"/>
              <a:tabLst>
                <a:tab pos="5715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Cognitive Psychology Lab</a:t>
            </a:r>
          </a:p>
          <a:p>
            <a:pPr marR="0" lvl="0" algn="just">
              <a:lnSpc>
                <a:spcPct val="150000"/>
              </a:lnSpc>
              <a:spcBef>
                <a:spcPts val="0"/>
              </a:spcBef>
              <a:spcAft>
                <a:spcPts val="0"/>
              </a:spcAft>
              <a:buFont typeface="Wingdings" panose="05000000000000000000" pitchFamily="2" charset="2"/>
              <a:buChar char="§"/>
              <a:tabLst>
                <a:tab pos="5715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Disability Laboratory</a:t>
            </a:r>
          </a:p>
          <a:p>
            <a:pPr marR="0" lvl="0" algn="just">
              <a:lnSpc>
                <a:spcPct val="150000"/>
              </a:lnSpc>
              <a:spcBef>
                <a:spcPts val="0"/>
              </a:spcBef>
              <a:spcAft>
                <a:spcPts val="0"/>
              </a:spcAft>
              <a:buFont typeface="Wingdings" panose="05000000000000000000" pitchFamily="2" charset="2"/>
              <a:buChar char="§"/>
              <a:tabLst>
                <a:tab pos="5715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Neuro-Physiological Laboratory</a:t>
            </a:r>
          </a:p>
          <a:p>
            <a:pPr marR="0" lvl="0" algn="just">
              <a:lnSpc>
                <a:spcPct val="150000"/>
              </a:lnSpc>
              <a:spcBef>
                <a:spcPts val="0"/>
              </a:spcBef>
              <a:spcAft>
                <a:spcPts val="0"/>
              </a:spcAft>
              <a:buFont typeface="Wingdings" panose="05000000000000000000" pitchFamily="2" charset="2"/>
              <a:buChar char="§"/>
              <a:tabLst>
                <a:tab pos="57150" algn="l"/>
              </a:tabLst>
            </a:pP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Departmental Library</a:t>
            </a:r>
          </a:p>
          <a:p>
            <a:endParaRPr lang="en-US" sz="2800" dirty="0">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F85EDB9F-6C1C-AE2A-F0AB-40FF2796B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16AC427-0D2A-7EAB-E7CB-D33BE6899E7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3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E14F-FD57-9D1B-9ED3-51F1A261D19D}"/>
              </a:ext>
            </a:extLst>
          </p:cNvPr>
          <p:cNvSpPr>
            <a:spLocks noGrp="1"/>
          </p:cNvSpPr>
          <p:nvPr>
            <p:ph type="title"/>
          </p:nvPr>
        </p:nvSpPr>
        <p:spPr>
          <a:xfrm>
            <a:off x="1669060" y="166524"/>
            <a:ext cx="8853879" cy="523982"/>
          </a:xfrm>
        </p:spPr>
        <p:txBody>
          <a:bodyPr>
            <a:normAutofit fontScale="90000"/>
          </a:bodyPr>
          <a:lstStyle/>
          <a:p>
            <a:pPr algn="ctr"/>
            <a:r>
              <a:rPr lang="en-US" sz="3600" b="1" u="sng" dirty="0">
                <a:solidFill>
                  <a:schemeClr val="tx1"/>
                </a:solidFill>
                <a:latin typeface="Times New Roman" panose="02020603050405020304" pitchFamily="18" charset="0"/>
                <a:cs typeface="Times New Roman" panose="02020603050405020304" pitchFamily="18" charset="0"/>
              </a:rPr>
              <a:t>POs</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A3029B-2222-1163-B04C-9AF838FCCC22}"/>
              </a:ext>
            </a:extLst>
          </p:cNvPr>
          <p:cNvSpPr>
            <a:spLocks noGrp="1"/>
          </p:cNvSpPr>
          <p:nvPr>
            <p:ph idx="1"/>
          </p:nvPr>
        </p:nvSpPr>
        <p:spPr>
          <a:xfrm>
            <a:off x="1242390" y="704690"/>
            <a:ext cx="10287000" cy="5992866"/>
          </a:xfrm>
        </p:spPr>
        <p:txBody>
          <a:bodyPr>
            <a:normAutofit fontScale="85000" lnSpcReduction="20000"/>
          </a:bodyPr>
          <a:lstStyle/>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PSO1: </a:t>
            </a:r>
            <a:r>
              <a:rPr lang="en-US" sz="1600" dirty="0">
                <a:solidFill>
                  <a:schemeClr val="tx1"/>
                </a:solidFill>
                <a:latin typeface="Times New Roman" panose="02020603050405020304" pitchFamily="18" charset="0"/>
                <a:cs typeface="Times New Roman" panose="02020603050405020304" pitchFamily="18" charset="0"/>
              </a:rPr>
              <a:t>To create a strong research oriented theoretical foundation in consonance with recent advances in the discipline of psychology.</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2: </a:t>
            </a:r>
            <a:r>
              <a:rPr lang="en-US" sz="1600" dirty="0">
                <a:solidFill>
                  <a:schemeClr val="tx1"/>
                </a:solidFill>
                <a:latin typeface="Times New Roman" panose="02020603050405020304" pitchFamily="18" charset="0"/>
                <a:cs typeface="Times New Roman" panose="02020603050405020304" pitchFamily="18" charset="0"/>
              </a:rPr>
              <a:t>To enable students to take a creative, empirical and ethical approach to the program that combines conceptual repertoire and research practices in both quantitative and qualitative traditions. </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3: </a:t>
            </a:r>
            <a:r>
              <a:rPr lang="en-US" sz="1600" dirty="0">
                <a:solidFill>
                  <a:schemeClr val="tx1"/>
                </a:solidFill>
                <a:latin typeface="Times New Roman" panose="02020603050405020304" pitchFamily="18" charset="0"/>
                <a:cs typeface="Times New Roman" panose="02020603050405020304" pitchFamily="18" charset="0"/>
              </a:rPr>
              <a:t>To provide an opportunity to extend the knowledge base to the world of practice with a view to promote healthy interface between academia and society. </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4: </a:t>
            </a:r>
            <a:r>
              <a:rPr lang="en-US" sz="1600" dirty="0">
                <a:solidFill>
                  <a:schemeClr val="tx1"/>
                </a:solidFill>
                <a:latin typeface="Times New Roman" panose="02020603050405020304" pitchFamily="18" charset="0"/>
                <a:cs typeface="Times New Roman" panose="02020603050405020304" pitchFamily="18" charset="0"/>
              </a:rPr>
              <a:t>Characterize the nature of psychology in science and applied settings. </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5: </a:t>
            </a:r>
            <a:r>
              <a:rPr lang="en-US" sz="1600" dirty="0">
                <a:solidFill>
                  <a:schemeClr val="tx1"/>
                </a:solidFill>
                <a:latin typeface="Times New Roman" panose="02020603050405020304" pitchFamily="18" charset="0"/>
                <a:cs typeface="Times New Roman" panose="02020603050405020304" pitchFamily="18" charset="0"/>
              </a:rPr>
              <a:t>Demonstrate psychological literacy and incorporate theoretical, statistical and experimental methods in scientific inquiry.</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6: </a:t>
            </a:r>
            <a:r>
              <a:rPr lang="en-US" sz="1600" dirty="0">
                <a:solidFill>
                  <a:schemeClr val="tx1"/>
                </a:solidFill>
                <a:latin typeface="Times New Roman" panose="02020603050405020304" pitchFamily="18" charset="0"/>
                <a:cs typeface="Times New Roman" panose="02020603050405020304" pitchFamily="18" charset="0"/>
              </a:rPr>
              <a:t>Deepen comprehensive knowledge of psychology’s core foundation content domains, especially of cognitive, social, developmental psychology, and the biological bases of behavior.</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7: </a:t>
            </a:r>
            <a:r>
              <a:rPr lang="en-US" sz="1600" dirty="0">
                <a:solidFill>
                  <a:schemeClr val="tx1"/>
                </a:solidFill>
                <a:latin typeface="Times New Roman" panose="02020603050405020304" pitchFamily="18" charset="0"/>
                <a:cs typeface="Times New Roman" panose="02020603050405020304" pitchFamily="18" charset="0"/>
              </a:rPr>
              <a:t>Formulate plausible psychological explanations for behavioral phenomena and develop scientific hypotheses.</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8: </a:t>
            </a:r>
            <a:r>
              <a:rPr lang="en-US" sz="1600" dirty="0">
                <a:solidFill>
                  <a:schemeClr val="tx1"/>
                </a:solidFill>
                <a:latin typeface="Times New Roman" panose="02020603050405020304" pitchFamily="18" charset="0"/>
                <a:cs typeface="Times New Roman" panose="02020603050405020304" pitchFamily="18" charset="0"/>
              </a:rPr>
              <a:t>Produce innovative and integrative applications to solve problems.</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9: </a:t>
            </a:r>
            <a:r>
              <a:rPr lang="en-US" sz="1600" dirty="0">
                <a:solidFill>
                  <a:schemeClr val="tx1"/>
                </a:solidFill>
                <a:latin typeface="Times New Roman" panose="02020603050405020304" pitchFamily="18" charset="0"/>
                <a:cs typeface="Times New Roman" panose="02020603050405020304" pitchFamily="18" charset="0"/>
              </a:rPr>
              <a:t>Behave and conduct research in accordance with the ethical standards of the discipline. </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10: </a:t>
            </a:r>
            <a:r>
              <a:rPr lang="en-US" sz="1600" dirty="0">
                <a:solidFill>
                  <a:schemeClr val="tx1"/>
                </a:solidFill>
                <a:latin typeface="Times New Roman" panose="02020603050405020304" pitchFamily="18" charset="0"/>
                <a:cs typeface="Times New Roman" panose="02020603050405020304" pitchFamily="18" charset="0"/>
              </a:rPr>
              <a:t>Strengthen personal integrity and developing soft skills such as scientific writing and speaking, effective communication, teamwork, flexibility, and leadership.</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11: </a:t>
            </a:r>
            <a:r>
              <a:rPr lang="en-US" sz="1600" dirty="0">
                <a:solidFill>
                  <a:schemeClr val="tx1"/>
                </a:solidFill>
                <a:latin typeface="Times New Roman" panose="02020603050405020304" pitchFamily="18" charset="0"/>
                <a:cs typeface="Times New Roman" panose="02020603050405020304" pitchFamily="18" charset="0"/>
              </a:rPr>
              <a:t>Exercise values that reflect a commitment to diversity and contribute to society.</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12: </a:t>
            </a:r>
            <a:r>
              <a:rPr lang="en-US" sz="1600" dirty="0">
                <a:solidFill>
                  <a:schemeClr val="tx1"/>
                </a:solidFill>
                <a:latin typeface="Times New Roman" panose="02020603050405020304" pitchFamily="18" charset="0"/>
                <a:cs typeface="Times New Roman" panose="02020603050405020304" pitchFamily="18" charset="0"/>
              </a:rPr>
              <a:t>Apply psychological knowledge and scientific thinking, writing, and speaking skills in professional settings</a:t>
            </a:r>
          </a:p>
          <a:p>
            <a:pPr algn="just">
              <a:lnSpc>
                <a:spcPct val="120000"/>
              </a:lnSpc>
            </a:pPr>
            <a:r>
              <a:rPr lang="en-US" sz="1600" b="1" dirty="0">
                <a:solidFill>
                  <a:schemeClr val="tx1"/>
                </a:solidFill>
                <a:latin typeface="Times New Roman" panose="02020603050405020304" pitchFamily="18" charset="0"/>
                <a:cs typeface="Times New Roman" panose="02020603050405020304" pitchFamily="18" charset="0"/>
              </a:rPr>
              <a:t>PSO 13: </a:t>
            </a:r>
            <a:r>
              <a:rPr lang="en-US" sz="1600" dirty="0">
                <a:solidFill>
                  <a:schemeClr val="tx1"/>
                </a:solidFill>
                <a:latin typeface="Times New Roman" panose="02020603050405020304" pitchFamily="18" charset="0"/>
                <a:cs typeface="Times New Roman" panose="02020603050405020304" pitchFamily="18" charset="0"/>
              </a:rPr>
              <a:t>Develop advanced research designs and apply advanced statistical analyses</a:t>
            </a:r>
            <a:r>
              <a:rPr lang="en-IN" sz="1600" dirty="0">
                <a:solidFill>
                  <a:schemeClr val="tx1"/>
                </a:solidFill>
                <a:latin typeface="Times New Roman" panose="02020603050405020304" pitchFamily="18" charset="0"/>
                <a:cs typeface="Times New Roman" panose="02020603050405020304" pitchFamily="18" charset="0"/>
              </a:rPr>
              <a:t>.</a:t>
            </a:r>
          </a:p>
        </p:txBody>
      </p:sp>
      <p:pic>
        <p:nvPicPr>
          <p:cNvPr id="4" name="Picture 4">
            <a:extLst>
              <a:ext uri="{FF2B5EF4-FFF2-40B4-BE49-F238E27FC236}">
                <a16:creationId xmlns:a16="http://schemas.microsoft.com/office/drawing/2014/main" id="{F8B2405A-C058-9E69-A3D9-E8D10A2C9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688CB55-9D55-9FC3-DDCD-2F60927AC46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2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BE63-DCB9-226D-9AAA-1CFA427DDFE9}"/>
              </a:ext>
            </a:extLst>
          </p:cNvPr>
          <p:cNvSpPr>
            <a:spLocks noGrp="1"/>
          </p:cNvSpPr>
          <p:nvPr>
            <p:ph type="title"/>
          </p:nvPr>
        </p:nvSpPr>
        <p:spPr>
          <a:xfrm>
            <a:off x="3911207" y="501995"/>
            <a:ext cx="4121489" cy="803998"/>
          </a:xfrm>
        </p:spPr>
        <p:txBody>
          <a:bodyPr>
            <a:normAutofit/>
          </a:bodyPr>
          <a:lstStyle/>
          <a:p>
            <a:pPr algn="ctr"/>
            <a:r>
              <a:rPr lang="en-US" sz="3600" b="1" u="sng" dirty="0">
                <a:solidFill>
                  <a:schemeClr val="tx1"/>
                </a:solidFill>
                <a:latin typeface="Times New Roman" panose="02020603050405020304" pitchFamily="18" charset="0"/>
                <a:cs typeface="Times New Roman" panose="02020603050405020304" pitchFamily="18" charset="0"/>
              </a:rPr>
              <a:t>COs</a:t>
            </a:r>
            <a:endParaRPr lang="en-IN"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A29638-CF9F-26F0-9212-D7EFFD091929}"/>
              </a:ext>
            </a:extLst>
          </p:cNvPr>
          <p:cNvSpPr>
            <a:spLocks noGrp="1"/>
          </p:cNvSpPr>
          <p:nvPr>
            <p:ph idx="1"/>
          </p:nvPr>
        </p:nvSpPr>
        <p:spPr>
          <a:xfrm>
            <a:off x="1317847" y="1957292"/>
            <a:ext cx="10284431" cy="2535195"/>
          </a:xfrm>
        </p:spPr>
        <p:txBody>
          <a:bodyPr>
            <a:normAutofit/>
          </a:bodyPr>
          <a:lstStyle/>
          <a:p>
            <a:pPr algn="ctr"/>
            <a:r>
              <a:rPr lang="en-IN" sz="6600" dirty="0">
                <a:hlinkClick r:id="rId2"/>
              </a:rPr>
              <a:t>https://www.andhrauniversity.edu.in/course-syllabus.html</a:t>
            </a:r>
            <a:endParaRPr lang="en-IN" sz="6600" dirty="0"/>
          </a:p>
        </p:txBody>
      </p:sp>
      <p:pic>
        <p:nvPicPr>
          <p:cNvPr id="4" name="Picture 4">
            <a:extLst>
              <a:ext uri="{FF2B5EF4-FFF2-40B4-BE49-F238E27FC236}">
                <a16:creationId xmlns:a16="http://schemas.microsoft.com/office/drawing/2014/main" id="{72808CC8-AFAE-1C08-D642-2FD378FE0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714AE85-EDB9-7F39-679D-EB0AD188B63F}"/>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Internet">
            <a:extLst>
              <a:ext uri="{FF2B5EF4-FFF2-40B4-BE49-F238E27FC236}">
                <a16:creationId xmlns:a16="http://schemas.microsoft.com/office/drawing/2014/main" id="{4EC33577-3FBC-168B-D568-B316578C9A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3436" y="3586134"/>
            <a:ext cx="3365128" cy="3098380"/>
          </a:xfrm>
          <a:prstGeom prst="rect">
            <a:avLst/>
          </a:prstGeom>
        </p:spPr>
      </p:pic>
    </p:spTree>
    <p:extLst>
      <p:ext uri="{BB962C8B-B14F-4D97-AF65-F5344CB8AC3E}">
        <p14:creationId xmlns:p14="http://schemas.microsoft.com/office/powerpoint/2010/main" val="402559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95FD-7C14-814C-B17F-FD722768AA2E}"/>
              </a:ext>
            </a:extLst>
          </p:cNvPr>
          <p:cNvSpPr>
            <a:spLocks noGrp="1"/>
          </p:cNvSpPr>
          <p:nvPr>
            <p:ph type="title"/>
          </p:nvPr>
        </p:nvSpPr>
        <p:spPr>
          <a:xfrm>
            <a:off x="254284" y="2130176"/>
            <a:ext cx="2234629" cy="1298824"/>
          </a:xfrm>
        </p:spPr>
        <p:txBody>
          <a:bodyPr>
            <a:normAutofit/>
          </a:bodyPr>
          <a:lstStyle/>
          <a:p>
            <a:pPr algn="ctr"/>
            <a:r>
              <a:rPr lang="en-US" sz="3600" b="1" u="sng" dirty="0">
                <a:latin typeface="Times New Roman" panose="02020603050405020304" pitchFamily="18" charset="0"/>
                <a:cs typeface="Times New Roman" panose="02020603050405020304" pitchFamily="18" charset="0"/>
              </a:rPr>
              <a:t>PO-CO Mapping</a:t>
            </a:r>
            <a:endParaRPr lang="en-IN" sz="3600" dirty="0"/>
          </a:p>
        </p:txBody>
      </p:sp>
      <p:pic>
        <p:nvPicPr>
          <p:cNvPr id="4" name="Picture 3">
            <a:extLst>
              <a:ext uri="{FF2B5EF4-FFF2-40B4-BE49-F238E27FC236}">
                <a16:creationId xmlns:a16="http://schemas.microsoft.com/office/drawing/2014/main" id="{264A96D3-ED22-1849-D737-7893A3E10DF0}"/>
              </a:ext>
            </a:extLst>
          </p:cNvPr>
          <p:cNvPicPr>
            <a:picLocks noChangeAspect="1"/>
          </p:cNvPicPr>
          <p:nvPr/>
        </p:nvPicPr>
        <p:blipFill>
          <a:blip r:embed="rId2"/>
          <a:stretch>
            <a:fillRect/>
          </a:stretch>
        </p:blipFill>
        <p:spPr>
          <a:xfrm>
            <a:off x="2488913" y="0"/>
            <a:ext cx="7928225" cy="6858000"/>
          </a:xfrm>
          <a:prstGeom prst="rect">
            <a:avLst/>
          </a:prstGeom>
        </p:spPr>
      </p:pic>
      <p:pic>
        <p:nvPicPr>
          <p:cNvPr id="3" name="Picture 4">
            <a:extLst>
              <a:ext uri="{FF2B5EF4-FFF2-40B4-BE49-F238E27FC236}">
                <a16:creationId xmlns:a16="http://schemas.microsoft.com/office/drawing/2014/main" id="{31C31455-6436-77D9-D368-BD359C980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CB91D49-F987-D703-FCA3-BA0FE8E8A90E}"/>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34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07C3-9E23-71E6-83FD-6603E264AF3A}"/>
              </a:ext>
            </a:extLst>
          </p:cNvPr>
          <p:cNvSpPr>
            <a:spLocks noGrp="1"/>
          </p:cNvSpPr>
          <p:nvPr>
            <p:ph type="title"/>
          </p:nvPr>
        </p:nvSpPr>
        <p:spPr>
          <a:xfrm>
            <a:off x="1544019" y="282540"/>
            <a:ext cx="9614168" cy="791110"/>
          </a:xfrm>
        </p:spPr>
        <p:txBody>
          <a:bodyPr>
            <a:normAutofit/>
          </a:bodyPr>
          <a:lstStyle/>
          <a:p>
            <a:pPr algn="ctr"/>
            <a:r>
              <a:rPr lang="en-IN" sz="3600" b="1" u="sng" dirty="0">
                <a:latin typeface="Times New Roman" panose="02020603050405020304" pitchFamily="18" charset="0"/>
                <a:cs typeface="Times New Roman" panose="02020603050405020304" pitchFamily="18" charset="0"/>
              </a:rPr>
              <a:t>OVERVIEW</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235C186-69FD-0E1F-A9EE-788CBA144C6E}"/>
              </a:ext>
            </a:extLst>
          </p:cNvPr>
          <p:cNvSpPr>
            <a:spLocks noGrp="1"/>
          </p:cNvSpPr>
          <p:nvPr>
            <p:ph idx="1"/>
          </p:nvPr>
        </p:nvSpPr>
        <p:spPr>
          <a:xfrm>
            <a:off x="2222205" y="1214752"/>
            <a:ext cx="7432158" cy="5464344"/>
          </a:xfrm>
        </p:spPr>
        <p:txBody>
          <a:bodyPr numCol="1">
            <a:normAutofit fontScale="92500" lnSpcReduction="10000"/>
          </a:bodyPr>
          <a:lstStyle/>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Vision &amp; Mission</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Department Profile/History/Achievement</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Curricular Aspects</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POs and COs</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Teaching &amp; learning</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Research, Innovation and Extensions</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Students support and Progression</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Infrastructure and learning resources</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Governance, leadership and Management</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Institutional values and best practices</a:t>
            </a:r>
          </a:p>
          <a:p>
            <a:pPr algn="just">
              <a:lnSpc>
                <a:spcPct val="100000"/>
              </a:lnSpc>
              <a:buFont typeface="Wingdings" panose="05000000000000000000" pitchFamily="2" charset="2"/>
              <a:buChar char="§"/>
            </a:pPr>
            <a:r>
              <a:rPr lang="en-IN" sz="2400" b="1" i="1" dirty="0">
                <a:latin typeface="Times New Roman" panose="02020603050405020304" pitchFamily="18" charset="0"/>
                <a:cs typeface="Times New Roman" panose="02020603050405020304" pitchFamily="18" charset="0"/>
              </a:rPr>
              <a:t>Progressive Plan</a:t>
            </a:r>
          </a:p>
        </p:txBody>
      </p:sp>
      <p:pic>
        <p:nvPicPr>
          <p:cNvPr id="5" name="Picture 4">
            <a:extLst>
              <a:ext uri="{FF2B5EF4-FFF2-40B4-BE49-F238E27FC236}">
                <a16:creationId xmlns:a16="http://schemas.microsoft.com/office/drawing/2014/main" id="{B0E3FF41-81D3-4211-CFEC-275399126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60F304E-72B2-8FC0-5C42-EC49C72FF82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8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393AF-A64F-706F-9CC8-0833AFDDD6AE}"/>
              </a:ext>
            </a:extLst>
          </p:cNvPr>
          <p:cNvPicPr>
            <a:picLocks noChangeAspect="1"/>
          </p:cNvPicPr>
          <p:nvPr/>
        </p:nvPicPr>
        <p:blipFill>
          <a:blip r:embed="rId2"/>
          <a:stretch>
            <a:fillRect/>
          </a:stretch>
        </p:blipFill>
        <p:spPr>
          <a:xfrm>
            <a:off x="1547574" y="178904"/>
            <a:ext cx="9096852" cy="6472157"/>
          </a:xfrm>
          <a:prstGeom prst="rect">
            <a:avLst/>
          </a:prstGeom>
        </p:spPr>
      </p:pic>
      <p:pic>
        <p:nvPicPr>
          <p:cNvPr id="2" name="Picture 4">
            <a:extLst>
              <a:ext uri="{FF2B5EF4-FFF2-40B4-BE49-F238E27FC236}">
                <a16:creationId xmlns:a16="http://schemas.microsoft.com/office/drawing/2014/main" id="{5B2AE8F7-6E2D-C897-FF16-1B02E8E5E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069BDCB3-0A34-8F0E-CF38-D96C3534DF31}"/>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6C10-FE6D-691F-FDDD-554FE516E663}"/>
              </a:ext>
            </a:extLst>
          </p:cNvPr>
          <p:cNvSpPr>
            <a:spLocks noGrp="1"/>
          </p:cNvSpPr>
          <p:nvPr>
            <p:ph type="title"/>
          </p:nvPr>
        </p:nvSpPr>
        <p:spPr>
          <a:xfrm>
            <a:off x="2095436" y="147654"/>
            <a:ext cx="8915399" cy="748458"/>
          </a:xfrm>
        </p:spPr>
        <p:txBody>
          <a:bodyPr>
            <a:normAutofit/>
          </a:bodyPr>
          <a:lstStyle/>
          <a:p>
            <a:pPr algn="ct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CO and PO attainment</a:t>
            </a:r>
            <a:endParaRPr lang="en-IN" sz="3600" dirty="0"/>
          </a:p>
        </p:txBody>
      </p:sp>
      <p:sp>
        <p:nvSpPr>
          <p:cNvPr id="3" name="Text Placeholder 2">
            <a:extLst>
              <a:ext uri="{FF2B5EF4-FFF2-40B4-BE49-F238E27FC236}">
                <a16:creationId xmlns:a16="http://schemas.microsoft.com/office/drawing/2014/main" id="{366F671D-AE66-08BA-AA02-048D0D20E51A}"/>
              </a:ext>
            </a:extLst>
          </p:cNvPr>
          <p:cNvSpPr>
            <a:spLocks noGrp="1"/>
          </p:cNvSpPr>
          <p:nvPr>
            <p:ph type="body" idx="1"/>
          </p:nvPr>
        </p:nvSpPr>
        <p:spPr>
          <a:xfrm>
            <a:off x="854765" y="1041315"/>
            <a:ext cx="10674626" cy="5660682"/>
          </a:xfrm>
        </p:spPr>
        <p:txBody>
          <a:bodyPr>
            <a:noAutofit/>
          </a:bodyPr>
          <a:lstStyle/>
          <a:p>
            <a:pPr algn="ctr">
              <a:lnSpc>
                <a:spcPct val="100000"/>
              </a:lnSpc>
              <a:spcAft>
                <a:spcPts val="800"/>
              </a:spcAft>
            </a:pPr>
            <a:r>
              <a:rPr lang="en-US" sz="1500" b="1"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Department of psychology and parapsychology has achieved remarkable 100 percent attainment of CO in correspondence to po’s envisioned.</a:t>
            </a:r>
            <a:endParaRPr lang="en-IN" sz="1500" b="1"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800"/>
              </a:spcAft>
            </a:pPr>
            <a:r>
              <a:rPr lang="en-US" sz="1500" u="sng"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The following reasons encompass procedures adapted to the attainment </a:t>
            </a: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0000"/>
              </a:lnSpc>
              <a:buFont typeface="Wingdings" panose="05000000000000000000" pitchFamily="2" charset="2"/>
              <a:buChar char=""/>
            </a:pP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Subject goal oriented (i.e., Po’s) activities like field work (mental health care units visits for example), case studies where students will gain hands on experience on the subject being taught.</a:t>
            </a:r>
            <a:endParaRPr lang="en-IN"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0000"/>
              </a:lnSpc>
              <a:buFont typeface="Wingdings" panose="05000000000000000000" pitchFamily="2" charset="2"/>
              <a:buChar char=""/>
            </a:pP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Extra-curricular programs: workshops relevant to enhance the knowledge of the students regarding subject were conducted adequately.</a:t>
            </a:r>
            <a:endParaRPr lang="en-IN"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0000"/>
              </a:lnSpc>
              <a:buFont typeface="Wingdings" panose="05000000000000000000" pitchFamily="2" charset="2"/>
              <a:buChar char=""/>
            </a:pP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`Students are participating actively in academic activities such as psychological testing </a:t>
            </a:r>
            <a:r>
              <a:rPr lang="en-US" sz="1500" cap="none" dirty="0" err="1">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practicals</a:t>
            </a: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and cognitive laboratory. This practical application of subject helped in attainment of the P ‘s successfully.</a:t>
            </a:r>
            <a:endParaRPr lang="en-IN"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0000"/>
              </a:lnSpc>
              <a:buFont typeface="Wingdings" panose="05000000000000000000" pitchFamily="2" charset="2"/>
              <a:buChar char=""/>
            </a:pP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Regular seminar participation of all of the students in topics which are socially relevant but also of psychological significance, achieved enlarging students’ knowledge at the same the improved their confidence and communication skills.</a:t>
            </a:r>
            <a:endParaRPr lang="en-IN"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0000"/>
              </a:lnSpc>
              <a:buFont typeface="Wingdings" panose="05000000000000000000" pitchFamily="2" charset="2"/>
              <a:buChar char=""/>
            </a:pP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Students who are absent for some reasons are given opportunities to recover the loss of the academic activities by providing relevant support. </a:t>
            </a:r>
            <a:endParaRPr lang="en-IN"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0000"/>
              </a:lnSpc>
              <a:spcAft>
                <a:spcPts val="800"/>
              </a:spcAft>
              <a:buFont typeface="Wingdings" panose="05000000000000000000" pitchFamily="2" charset="2"/>
              <a:buChar char=""/>
            </a:pPr>
            <a:r>
              <a:rPr lang="en-US"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Students are encouraged to participate in research project activities to inculcate research outlook in them. </a:t>
            </a:r>
            <a:endParaRPr lang="en-IN" sz="15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IN" sz="1600" cap="none"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4">
            <a:extLst>
              <a:ext uri="{FF2B5EF4-FFF2-40B4-BE49-F238E27FC236}">
                <a16:creationId xmlns:a16="http://schemas.microsoft.com/office/drawing/2014/main" id="{D5E4B0FC-D7EB-EE3F-C55C-A784DDB57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F118808-B031-6ECB-51A6-7F4DF78ED09D}"/>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68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9C88-8D04-90E7-2CC6-694548FCE122}"/>
              </a:ext>
            </a:extLst>
          </p:cNvPr>
          <p:cNvSpPr>
            <a:spLocks noGrp="1"/>
          </p:cNvSpPr>
          <p:nvPr>
            <p:ph type="title"/>
          </p:nvPr>
        </p:nvSpPr>
        <p:spPr>
          <a:xfrm>
            <a:off x="1371599" y="289358"/>
            <a:ext cx="9451525" cy="1128623"/>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DEMEND RATIO: M. Sc Psychology</a:t>
            </a:r>
            <a:endParaRPr lang="en-US" sz="7200" dirty="0"/>
          </a:p>
        </p:txBody>
      </p:sp>
      <p:graphicFrame>
        <p:nvGraphicFramePr>
          <p:cNvPr id="4" name="Content Placeholder 3">
            <a:extLst>
              <a:ext uri="{FF2B5EF4-FFF2-40B4-BE49-F238E27FC236}">
                <a16:creationId xmlns:a16="http://schemas.microsoft.com/office/drawing/2014/main" id="{3B6CA18B-DC84-B018-4D45-9FEEB75435AA}"/>
              </a:ext>
            </a:extLst>
          </p:cNvPr>
          <p:cNvGraphicFramePr>
            <a:graphicFrameLocks noGrp="1"/>
          </p:cNvGraphicFramePr>
          <p:nvPr>
            <p:ph idx="1"/>
            <p:extLst>
              <p:ext uri="{D42A27DB-BD31-4B8C-83A1-F6EECF244321}">
                <p14:modId xmlns:p14="http://schemas.microsoft.com/office/powerpoint/2010/main" val="732215551"/>
              </p:ext>
            </p:extLst>
          </p:nvPr>
        </p:nvGraphicFramePr>
        <p:xfrm>
          <a:off x="1371599" y="1604137"/>
          <a:ext cx="9819862" cy="4964503"/>
        </p:xfrm>
        <a:graphic>
          <a:graphicData uri="http://schemas.openxmlformats.org/drawingml/2006/table">
            <a:tbl>
              <a:tblPr firstRow="1" firstCol="1" bandRow="1">
                <a:tableStyleId>{5C22544A-7EE6-4342-B048-85BDC9FD1C3A}</a:tableStyleId>
              </a:tblPr>
              <a:tblGrid>
                <a:gridCol w="1755922">
                  <a:extLst>
                    <a:ext uri="{9D8B030D-6E8A-4147-A177-3AD203B41FA5}">
                      <a16:colId xmlns:a16="http://schemas.microsoft.com/office/drawing/2014/main" val="3565002115"/>
                    </a:ext>
                  </a:extLst>
                </a:gridCol>
                <a:gridCol w="2600336">
                  <a:extLst>
                    <a:ext uri="{9D8B030D-6E8A-4147-A177-3AD203B41FA5}">
                      <a16:colId xmlns:a16="http://schemas.microsoft.com/office/drawing/2014/main" val="3946142315"/>
                    </a:ext>
                  </a:extLst>
                </a:gridCol>
                <a:gridCol w="2433244">
                  <a:extLst>
                    <a:ext uri="{9D8B030D-6E8A-4147-A177-3AD203B41FA5}">
                      <a16:colId xmlns:a16="http://schemas.microsoft.com/office/drawing/2014/main" val="1098976173"/>
                    </a:ext>
                  </a:extLst>
                </a:gridCol>
                <a:gridCol w="3030360">
                  <a:extLst>
                    <a:ext uri="{9D8B030D-6E8A-4147-A177-3AD203B41FA5}">
                      <a16:colId xmlns:a16="http://schemas.microsoft.com/office/drawing/2014/main" val="3189548391"/>
                    </a:ext>
                  </a:extLst>
                </a:gridCol>
              </a:tblGrid>
              <a:tr h="1795393">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tab pos="57150" algn="l"/>
                        </a:tabLst>
                        <a:defRPr/>
                      </a:pPr>
                      <a:r>
                        <a:rPr lang="en-US" sz="2400" dirty="0">
                          <a:effectLst/>
                          <a:latin typeface="Times New Roman" panose="02020603050405020304" pitchFamily="18" charset="0"/>
                          <a:cs typeface="Times New Roman" panose="02020603050405020304" pitchFamily="18" charset="0"/>
                        </a:rPr>
                        <a:t>No. Of Eligible Applications Received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tab pos="57150" algn="l"/>
                        </a:tabLst>
                        <a:defRPr/>
                      </a:pPr>
                      <a:r>
                        <a:rPr lang="en-US" sz="2400" dirty="0">
                          <a:effectLst/>
                          <a:latin typeface="Times New Roman" panose="02020603050405020304" pitchFamily="18" charset="0"/>
                          <a:cs typeface="Times New Roman" panose="02020603050405020304" pitchFamily="18" charset="0"/>
                        </a:rPr>
                        <a:t>No. Of Seats Admitted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Demand Ratio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846762"/>
                  </a:ext>
                </a:extLst>
              </a:tr>
              <a:tr h="6338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5168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7675320"/>
                  </a:ext>
                </a:extLst>
              </a:tr>
              <a:tr h="6338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2562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1:85.5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0709259"/>
                  </a:ext>
                </a:extLst>
              </a:tr>
              <a:tr h="6338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1;67.2</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5297759"/>
                  </a:ext>
                </a:extLst>
              </a:tr>
              <a:tr h="6338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4397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1:209.4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333737"/>
                  </a:ext>
                </a:extLst>
              </a:tr>
              <a:tr h="6338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4397</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1:209.4</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1284523"/>
                  </a:ext>
                </a:extLst>
              </a:tr>
            </a:tbl>
          </a:graphicData>
        </a:graphic>
      </p:graphicFrame>
      <p:pic>
        <p:nvPicPr>
          <p:cNvPr id="3" name="Picture 4">
            <a:extLst>
              <a:ext uri="{FF2B5EF4-FFF2-40B4-BE49-F238E27FC236}">
                <a16:creationId xmlns:a16="http://schemas.microsoft.com/office/drawing/2014/main" id="{7DF8096B-CA55-6DE9-0A0C-1E1B419A8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EB8566-011E-BBEE-AB96-ECDB3F6E97E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17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684C-BE5D-17E4-FA7E-E5F1D44783C0}"/>
              </a:ext>
            </a:extLst>
          </p:cNvPr>
          <p:cNvSpPr>
            <a:spLocks noGrp="1"/>
          </p:cNvSpPr>
          <p:nvPr>
            <p:ph type="title"/>
          </p:nvPr>
        </p:nvSpPr>
        <p:spPr>
          <a:xfrm>
            <a:off x="1066800" y="94926"/>
            <a:ext cx="10058400" cy="1459064"/>
          </a:xfrm>
        </p:spPr>
        <p:txBody>
          <a:bodyPr>
            <a:normAutofit/>
          </a:bodyPr>
          <a:lstStyle/>
          <a:p>
            <a:pPr marL="0" marR="0" algn="ctr">
              <a:lnSpc>
                <a:spcPct val="115000"/>
              </a:lnSpc>
              <a:spcBef>
                <a:spcPts val="0"/>
              </a:spcBef>
              <a:spcAft>
                <a:spcPts val="0"/>
              </a:spcAft>
              <a:tabLst>
                <a:tab pos="57150" algn="l"/>
              </a:tabLst>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Result Analysis:</a:t>
            </a: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M. Sc Psychology</a:t>
            </a:r>
            <a:endParaRPr lang="en-US" sz="72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334D4FF9-9992-D691-895D-F395370BDF40}"/>
              </a:ext>
            </a:extLst>
          </p:cNvPr>
          <p:cNvGraphicFramePr>
            <a:graphicFrameLocks noGrp="1"/>
          </p:cNvGraphicFramePr>
          <p:nvPr>
            <p:ph idx="1"/>
            <p:extLst>
              <p:ext uri="{D42A27DB-BD31-4B8C-83A1-F6EECF244321}">
                <p14:modId xmlns:p14="http://schemas.microsoft.com/office/powerpoint/2010/main" val="3171859227"/>
              </p:ext>
            </p:extLst>
          </p:nvPr>
        </p:nvGraphicFramePr>
        <p:xfrm>
          <a:off x="924340" y="1553990"/>
          <a:ext cx="10485783" cy="5119692"/>
        </p:xfrm>
        <a:graphic>
          <a:graphicData uri="http://schemas.openxmlformats.org/drawingml/2006/table">
            <a:tbl>
              <a:tblPr firstRow="1" firstCol="1" bandRow="1">
                <a:tableStyleId>{5C22544A-7EE6-4342-B048-85BDC9FD1C3A}</a:tableStyleId>
              </a:tblPr>
              <a:tblGrid>
                <a:gridCol w="2047652">
                  <a:extLst>
                    <a:ext uri="{9D8B030D-6E8A-4147-A177-3AD203B41FA5}">
                      <a16:colId xmlns:a16="http://schemas.microsoft.com/office/drawing/2014/main" val="9667279"/>
                    </a:ext>
                  </a:extLst>
                </a:gridCol>
                <a:gridCol w="2587694">
                  <a:extLst>
                    <a:ext uri="{9D8B030D-6E8A-4147-A177-3AD203B41FA5}">
                      <a16:colId xmlns:a16="http://schemas.microsoft.com/office/drawing/2014/main" val="3029506216"/>
                    </a:ext>
                  </a:extLst>
                </a:gridCol>
                <a:gridCol w="2587694">
                  <a:extLst>
                    <a:ext uri="{9D8B030D-6E8A-4147-A177-3AD203B41FA5}">
                      <a16:colId xmlns:a16="http://schemas.microsoft.com/office/drawing/2014/main" val="3996187957"/>
                    </a:ext>
                  </a:extLst>
                </a:gridCol>
                <a:gridCol w="1800135">
                  <a:extLst>
                    <a:ext uri="{9D8B030D-6E8A-4147-A177-3AD203B41FA5}">
                      <a16:colId xmlns:a16="http://schemas.microsoft.com/office/drawing/2014/main" val="1762605271"/>
                    </a:ext>
                  </a:extLst>
                </a:gridCol>
                <a:gridCol w="1462608">
                  <a:extLst>
                    <a:ext uri="{9D8B030D-6E8A-4147-A177-3AD203B41FA5}">
                      <a16:colId xmlns:a16="http://schemas.microsoft.com/office/drawing/2014/main" val="2916603572"/>
                    </a:ext>
                  </a:extLst>
                </a:gridCol>
              </a:tblGrid>
              <a:tr h="1725923">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Total Strength</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First Class with Distinction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Second class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Total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87921753"/>
                  </a:ext>
                </a:extLst>
              </a:tr>
              <a:tr h="5929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08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4589118"/>
                  </a:ext>
                </a:extLst>
              </a:tr>
              <a:tr h="5929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05</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16</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67306701"/>
                  </a:ext>
                </a:extLst>
              </a:tr>
              <a:tr h="5929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06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098836"/>
                  </a:ext>
                </a:extLst>
              </a:tr>
              <a:tr h="5929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07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930971"/>
                  </a:ext>
                </a:extLst>
              </a:tr>
              <a:tr h="5929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07</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13</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a:t>
                      </a:r>
                    </a:p>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9509142"/>
                  </a:ext>
                </a:extLst>
              </a:tr>
            </a:tbl>
          </a:graphicData>
        </a:graphic>
      </p:graphicFrame>
      <p:pic>
        <p:nvPicPr>
          <p:cNvPr id="3" name="Picture 4">
            <a:extLst>
              <a:ext uri="{FF2B5EF4-FFF2-40B4-BE49-F238E27FC236}">
                <a16:creationId xmlns:a16="http://schemas.microsoft.com/office/drawing/2014/main" id="{F4AFD094-343F-2F7D-8944-61824F6E9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199FCF5-687A-1CCF-70FA-1B98DA100FA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0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8A79-C77C-C018-09FD-9B46F4501083}"/>
              </a:ext>
            </a:extLst>
          </p:cNvPr>
          <p:cNvSpPr>
            <a:spLocks noGrp="1"/>
          </p:cNvSpPr>
          <p:nvPr>
            <p:ph type="title"/>
          </p:nvPr>
        </p:nvSpPr>
        <p:spPr>
          <a:xfrm>
            <a:off x="1640156" y="145941"/>
            <a:ext cx="8911687" cy="1280890"/>
          </a:xfrm>
        </p:spPr>
        <p:txBody>
          <a:bodyPr>
            <a:noAutofit/>
          </a:bodyPr>
          <a:lstStyle/>
          <a:p>
            <a:pPr algn="ctr"/>
            <a:r>
              <a:rPr lang="en-US" sz="36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STUDENTS STRENGTH AND DIVERSITY: </a:t>
            </a:r>
            <a:r>
              <a:rPr lang="en-US" sz="3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Sc Psychology</a:t>
            </a:r>
            <a:endParaRPr lang="en-US" sz="3600" dirty="0"/>
          </a:p>
        </p:txBody>
      </p:sp>
      <p:graphicFrame>
        <p:nvGraphicFramePr>
          <p:cNvPr id="4" name="Content Placeholder 3">
            <a:extLst>
              <a:ext uri="{FF2B5EF4-FFF2-40B4-BE49-F238E27FC236}">
                <a16:creationId xmlns:a16="http://schemas.microsoft.com/office/drawing/2014/main" id="{63EF435E-6A76-CEA3-F44D-0DDA57890A8A}"/>
              </a:ext>
            </a:extLst>
          </p:cNvPr>
          <p:cNvGraphicFramePr>
            <a:graphicFrameLocks noGrp="1"/>
          </p:cNvGraphicFramePr>
          <p:nvPr>
            <p:ph idx="1"/>
            <p:extLst>
              <p:ext uri="{D42A27DB-BD31-4B8C-83A1-F6EECF244321}">
                <p14:modId xmlns:p14="http://schemas.microsoft.com/office/powerpoint/2010/main" val="3959555334"/>
              </p:ext>
            </p:extLst>
          </p:nvPr>
        </p:nvGraphicFramePr>
        <p:xfrm>
          <a:off x="1178274" y="1556039"/>
          <a:ext cx="10003248" cy="4636040"/>
        </p:xfrm>
        <a:graphic>
          <a:graphicData uri="http://schemas.openxmlformats.org/drawingml/2006/table">
            <a:tbl>
              <a:tblPr firstRow="1" firstCol="1" bandRow="1">
                <a:tableStyleId>{5C22544A-7EE6-4342-B048-85BDC9FD1C3A}</a:tableStyleId>
              </a:tblPr>
              <a:tblGrid>
                <a:gridCol w="2298729">
                  <a:extLst>
                    <a:ext uri="{9D8B030D-6E8A-4147-A177-3AD203B41FA5}">
                      <a16:colId xmlns:a16="http://schemas.microsoft.com/office/drawing/2014/main" val="4033561172"/>
                    </a:ext>
                  </a:extLst>
                </a:gridCol>
                <a:gridCol w="3157590">
                  <a:extLst>
                    <a:ext uri="{9D8B030D-6E8A-4147-A177-3AD203B41FA5}">
                      <a16:colId xmlns:a16="http://schemas.microsoft.com/office/drawing/2014/main" val="1158564132"/>
                    </a:ext>
                  </a:extLst>
                </a:gridCol>
                <a:gridCol w="2778678">
                  <a:extLst>
                    <a:ext uri="{9D8B030D-6E8A-4147-A177-3AD203B41FA5}">
                      <a16:colId xmlns:a16="http://schemas.microsoft.com/office/drawing/2014/main" val="4151344584"/>
                    </a:ext>
                  </a:extLst>
                </a:gridCol>
                <a:gridCol w="1768251">
                  <a:extLst>
                    <a:ext uri="{9D8B030D-6E8A-4147-A177-3AD203B41FA5}">
                      <a16:colId xmlns:a16="http://schemas.microsoft.com/office/drawing/2014/main" val="3130534540"/>
                    </a:ext>
                  </a:extLst>
                </a:gridCol>
              </a:tblGrid>
              <a:tr h="809474">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Male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Female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Total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8147870"/>
                  </a:ext>
                </a:extLst>
              </a:tr>
              <a:tr h="649673">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2017-2018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1397013"/>
                  </a:ext>
                </a:extLst>
              </a:tr>
              <a:tr h="833025">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21</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( 2 International)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09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91907256"/>
                  </a:ext>
                </a:extLst>
              </a:tr>
              <a:tr h="64967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0700233"/>
                  </a:ext>
                </a:extLst>
              </a:tr>
              <a:tr h="64967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7542896"/>
                  </a:ext>
                </a:extLst>
              </a:tr>
              <a:tr h="1044522">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2021-2022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17</a:t>
                      </a:r>
                    </a:p>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 International)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4967608"/>
                  </a:ext>
                </a:extLst>
              </a:tr>
            </a:tbl>
          </a:graphicData>
        </a:graphic>
      </p:graphicFrame>
      <p:pic>
        <p:nvPicPr>
          <p:cNvPr id="3" name="Picture 4">
            <a:extLst>
              <a:ext uri="{FF2B5EF4-FFF2-40B4-BE49-F238E27FC236}">
                <a16:creationId xmlns:a16="http://schemas.microsoft.com/office/drawing/2014/main" id="{25C03FF2-8197-32E9-79CF-88AE12C05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9ECCAC0-55B7-D5B9-FBCE-24D4CAFC33C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A395297-B74E-B311-6C7B-24C76ED376EE}"/>
              </a:ext>
            </a:extLst>
          </p:cNvPr>
          <p:cNvGraphicFramePr>
            <a:graphicFrameLocks noGrp="1"/>
          </p:cNvGraphicFramePr>
          <p:nvPr>
            <p:extLst>
              <p:ext uri="{D42A27DB-BD31-4B8C-83A1-F6EECF244321}">
                <p14:modId xmlns:p14="http://schemas.microsoft.com/office/powerpoint/2010/main" val="2344061474"/>
              </p:ext>
            </p:extLst>
          </p:nvPr>
        </p:nvGraphicFramePr>
        <p:xfrm>
          <a:off x="1549581" y="501261"/>
          <a:ext cx="9244314" cy="6114698"/>
        </p:xfrm>
        <a:graphic>
          <a:graphicData uri="http://schemas.openxmlformats.org/drawingml/2006/table">
            <a:tbl>
              <a:tblPr firstRow="1" firstCol="1" bandRow="1">
                <a:tableStyleId>{5C22544A-7EE6-4342-B048-85BDC9FD1C3A}</a:tableStyleId>
              </a:tblPr>
              <a:tblGrid>
                <a:gridCol w="1569466">
                  <a:extLst>
                    <a:ext uri="{9D8B030D-6E8A-4147-A177-3AD203B41FA5}">
                      <a16:colId xmlns:a16="http://schemas.microsoft.com/office/drawing/2014/main" val="3136244120"/>
                    </a:ext>
                  </a:extLst>
                </a:gridCol>
                <a:gridCol w="1867462">
                  <a:extLst>
                    <a:ext uri="{9D8B030D-6E8A-4147-A177-3AD203B41FA5}">
                      <a16:colId xmlns:a16="http://schemas.microsoft.com/office/drawing/2014/main" val="3421786918"/>
                    </a:ext>
                  </a:extLst>
                </a:gridCol>
                <a:gridCol w="1380703">
                  <a:extLst>
                    <a:ext uri="{9D8B030D-6E8A-4147-A177-3AD203B41FA5}">
                      <a16:colId xmlns:a16="http://schemas.microsoft.com/office/drawing/2014/main" val="1838240154"/>
                    </a:ext>
                  </a:extLst>
                </a:gridCol>
                <a:gridCol w="1717975">
                  <a:extLst>
                    <a:ext uri="{9D8B030D-6E8A-4147-A177-3AD203B41FA5}">
                      <a16:colId xmlns:a16="http://schemas.microsoft.com/office/drawing/2014/main" val="713275551"/>
                    </a:ext>
                  </a:extLst>
                </a:gridCol>
                <a:gridCol w="1501428">
                  <a:extLst>
                    <a:ext uri="{9D8B030D-6E8A-4147-A177-3AD203B41FA5}">
                      <a16:colId xmlns:a16="http://schemas.microsoft.com/office/drawing/2014/main" val="3705269806"/>
                    </a:ext>
                  </a:extLst>
                </a:gridCol>
                <a:gridCol w="1207280">
                  <a:extLst>
                    <a:ext uri="{9D8B030D-6E8A-4147-A177-3AD203B41FA5}">
                      <a16:colId xmlns:a16="http://schemas.microsoft.com/office/drawing/2014/main" val="3238699140"/>
                    </a:ext>
                  </a:extLst>
                </a:gridCol>
              </a:tblGrid>
              <a:tr h="845691">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OC</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BC</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SC</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Total</a:t>
                      </a:r>
                    </a:p>
                  </a:txBody>
                  <a:tcPr marL="68580" marR="68580" marT="0" marB="0" anchor="ctr"/>
                </a:tc>
                <a:extLst>
                  <a:ext uri="{0D108BD9-81ED-4DB2-BD59-A6C34878D82A}">
                    <a16:rowId xmlns:a16="http://schemas.microsoft.com/office/drawing/2014/main" val="3667372117"/>
                  </a:ext>
                </a:extLst>
              </a:tr>
              <a:tr h="776470">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08 (one foreign student)</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04</a:t>
                      </a:r>
                    </a:p>
                  </a:txBody>
                  <a:tcPr marL="68580" marR="68580" marT="0" marB="0" anchor="ctr"/>
                </a:tc>
                <a:tc>
                  <a:txBody>
                    <a:bodyPr/>
                    <a:lstStyle/>
                    <a:p>
                      <a:pPr marL="0" marR="0" algn="ctr">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68580" marR="68580" marT="0" marB="0" anchor="ctr"/>
                </a:tc>
                <a:extLst>
                  <a:ext uri="{0D108BD9-81ED-4DB2-BD59-A6C34878D82A}">
                    <a16:rowId xmlns:a16="http://schemas.microsoft.com/office/drawing/2014/main" val="416218792"/>
                  </a:ext>
                </a:extLst>
              </a:tr>
              <a:tr h="117644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 ( two foreign students)</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04</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03</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nchor="ctr"/>
                </a:tc>
                <a:extLst>
                  <a:ext uri="{0D108BD9-81ED-4DB2-BD59-A6C34878D82A}">
                    <a16:rowId xmlns:a16="http://schemas.microsoft.com/office/drawing/2014/main" val="4258212753"/>
                  </a:ext>
                </a:extLst>
              </a:tr>
              <a:tr h="697410">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08</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02</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nchor="ctr"/>
                </a:tc>
                <a:extLst>
                  <a:ext uri="{0D108BD9-81ED-4DB2-BD59-A6C34878D82A}">
                    <a16:rowId xmlns:a16="http://schemas.microsoft.com/office/drawing/2014/main" val="3358115518"/>
                  </a:ext>
                </a:extLst>
              </a:tr>
              <a:tr h="697410">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03</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02</a:t>
                      </a: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533824332"/>
                  </a:ext>
                </a:extLst>
              </a:tr>
              <a:tr h="1417879">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04 (one foreign student)</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10</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05</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02</a:t>
                      </a: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8580" marR="68580" marT="0" marB="0" anchor="ctr"/>
                </a:tc>
                <a:extLst>
                  <a:ext uri="{0D108BD9-81ED-4DB2-BD59-A6C34878D82A}">
                    <a16:rowId xmlns:a16="http://schemas.microsoft.com/office/drawing/2014/main" val="1158606193"/>
                  </a:ext>
                </a:extLst>
              </a:tr>
            </a:tbl>
          </a:graphicData>
        </a:graphic>
      </p:graphicFrame>
      <p:pic>
        <p:nvPicPr>
          <p:cNvPr id="2" name="Picture 4">
            <a:extLst>
              <a:ext uri="{FF2B5EF4-FFF2-40B4-BE49-F238E27FC236}">
                <a16:creationId xmlns:a16="http://schemas.microsoft.com/office/drawing/2014/main" id="{5E323B2E-335C-4A4D-EB7B-C5A36EF4E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F17AEE-D8AD-2292-1F77-B3300493B57E}"/>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0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1546-F432-C4BB-E60C-1075700D7A29}"/>
              </a:ext>
            </a:extLst>
          </p:cNvPr>
          <p:cNvSpPr>
            <a:spLocks noGrp="1"/>
          </p:cNvSpPr>
          <p:nvPr>
            <p:ph type="title"/>
          </p:nvPr>
        </p:nvSpPr>
        <p:spPr>
          <a:xfrm>
            <a:off x="1728845" y="375383"/>
            <a:ext cx="9606801" cy="1280890"/>
          </a:xfrm>
        </p:spPr>
        <p:txBody>
          <a:bodyPr>
            <a:no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STUDENTS CATERIZATION(ADVANCED LEARNERS/SLOW LEARNERS</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effectLst/>
                <a:latin typeface="Times New Roman" panose="02020603050405020304" pitchFamily="18" charset="0"/>
                <a:ea typeface="Times New Roman" panose="02020603050405020304" pitchFamily="18" charset="0"/>
              </a:rPr>
              <a:t>M. SC PSYCHOLOGY</a:t>
            </a:r>
            <a:endParaRPr lang="en-US" sz="3600" dirty="0"/>
          </a:p>
        </p:txBody>
      </p:sp>
      <p:graphicFrame>
        <p:nvGraphicFramePr>
          <p:cNvPr id="4" name="Content Placeholder 3">
            <a:extLst>
              <a:ext uri="{FF2B5EF4-FFF2-40B4-BE49-F238E27FC236}">
                <a16:creationId xmlns:a16="http://schemas.microsoft.com/office/drawing/2014/main" id="{4C6CAD73-7122-5C51-8CFF-E9348D913006}"/>
              </a:ext>
            </a:extLst>
          </p:cNvPr>
          <p:cNvGraphicFramePr>
            <a:graphicFrameLocks noGrp="1"/>
          </p:cNvGraphicFramePr>
          <p:nvPr>
            <p:ph idx="1"/>
            <p:extLst>
              <p:ext uri="{D42A27DB-BD31-4B8C-83A1-F6EECF244321}">
                <p14:modId xmlns:p14="http://schemas.microsoft.com/office/powerpoint/2010/main" val="2021099620"/>
              </p:ext>
            </p:extLst>
          </p:nvPr>
        </p:nvGraphicFramePr>
        <p:xfrm>
          <a:off x="1728845" y="1656273"/>
          <a:ext cx="8981728" cy="4836488"/>
        </p:xfrm>
        <a:graphic>
          <a:graphicData uri="http://schemas.openxmlformats.org/drawingml/2006/table">
            <a:tbl>
              <a:tblPr firstRow="1" firstCol="1" bandRow="1">
                <a:tableStyleId>{5C22544A-7EE6-4342-B048-85BDC9FD1C3A}</a:tableStyleId>
              </a:tblPr>
              <a:tblGrid>
                <a:gridCol w="2063983">
                  <a:extLst>
                    <a:ext uri="{9D8B030D-6E8A-4147-A177-3AD203B41FA5}">
                      <a16:colId xmlns:a16="http://schemas.microsoft.com/office/drawing/2014/main" val="538184346"/>
                    </a:ext>
                  </a:extLst>
                </a:gridCol>
                <a:gridCol w="2835142">
                  <a:extLst>
                    <a:ext uri="{9D8B030D-6E8A-4147-A177-3AD203B41FA5}">
                      <a16:colId xmlns:a16="http://schemas.microsoft.com/office/drawing/2014/main" val="1420069332"/>
                    </a:ext>
                  </a:extLst>
                </a:gridCol>
                <a:gridCol w="2494922">
                  <a:extLst>
                    <a:ext uri="{9D8B030D-6E8A-4147-A177-3AD203B41FA5}">
                      <a16:colId xmlns:a16="http://schemas.microsoft.com/office/drawing/2014/main" val="3234872170"/>
                    </a:ext>
                  </a:extLst>
                </a:gridCol>
                <a:gridCol w="1587681">
                  <a:extLst>
                    <a:ext uri="{9D8B030D-6E8A-4147-A177-3AD203B41FA5}">
                      <a16:colId xmlns:a16="http://schemas.microsoft.com/office/drawing/2014/main" val="515969074"/>
                    </a:ext>
                  </a:extLst>
                </a:gridCol>
              </a:tblGrid>
              <a:tr h="1047171">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Academic Year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Advanced Learners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Slow Learners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Total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245513"/>
                  </a:ext>
                </a:extLst>
              </a:tr>
              <a:tr h="719691">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0282160"/>
                  </a:ext>
                </a:extLst>
              </a:tr>
              <a:tr h="8151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21</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09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3268818"/>
                  </a:ext>
                </a:extLst>
              </a:tr>
              <a:tr h="719691">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5957385"/>
                  </a:ext>
                </a:extLst>
              </a:tr>
              <a:tr h="719691">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6094662"/>
                  </a:ext>
                </a:extLst>
              </a:tr>
              <a:tr h="81512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04</a:t>
                      </a:r>
                    </a:p>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530388"/>
                  </a:ext>
                </a:extLst>
              </a:tr>
            </a:tbl>
          </a:graphicData>
        </a:graphic>
      </p:graphicFrame>
      <p:pic>
        <p:nvPicPr>
          <p:cNvPr id="3" name="Picture 4">
            <a:extLst>
              <a:ext uri="{FF2B5EF4-FFF2-40B4-BE49-F238E27FC236}">
                <a16:creationId xmlns:a16="http://schemas.microsoft.com/office/drawing/2014/main" id="{8C7D095F-8C9F-FA2E-D7F2-A6377251A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B611349-EEE9-EA5B-1BA4-4C6AFDB5AD12}"/>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263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6AE3-A370-126F-687C-679182545AD7}"/>
              </a:ext>
            </a:extLst>
          </p:cNvPr>
          <p:cNvSpPr>
            <a:spLocks noGrp="1"/>
          </p:cNvSpPr>
          <p:nvPr>
            <p:ph type="title"/>
          </p:nvPr>
        </p:nvSpPr>
        <p:spPr>
          <a:xfrm>
            <a:off x="1735104" y="138159"/>
            <a:ext cx="9501151" cy="1093342"/>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FEEDBACK FOR CIRRICULAM COLLECTED AND ANALYSIS REPORT</a:t>
            </a:r>
            <a:endParaRPr lang="en-US" sz="3600" dirty="0"/>
          </a:p>
        </p:txBody>
      </p:sp>
      <p:sp>
        <p:nvSpPr>
          <p:cNvPr id="3" name="Content Placeholder 2">
            <a:extLst>
              <a:ext uri="{FF2B5EF4-FFF2-40B4-BE49-F238E27FC236}">
                <a16:creationId xmlns:a16="http://schemas.microsoft.com/office/drawing/2014/main" id="{69D84636-49EE-098C-71C7-25702F35B6F8}"/>
              </a:ext>
            </a:extLst>
          </p:cNvPr>
          <p:cNvSpPr>
            <a:spLocks noGrp="1"/>
          </p:cNvSpPr>
          <p:nvPr>
            <p:ph idx="1"/>
          </p:nvPr>
        </p:nvSpPr>
        <p:spPr>
          <a:xfrm>
            <a:off x="1511406" y="1722571"/>
            <a:ext cx="9501151" cy="4385222"/>
          </a:xfrm>
        </p:spPr>
        <p:txBody>
          <a:bodyPr>
            <a:noAutofit/>
          </a:bodyPr>
          <a:lstStyle/>
          <a:p>
            <a:pPr marL="0" indent="0" algn="just">
              <a:lnSpc>
                <a:spcPct val="100000"/>
              </a:lnSpc>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Feedback forms from the students is collected in each semester and sent to the IQAC office for analysis. The analysis report is distributed to the staff members.</a:t>
            </a:r>
          </a:p>
          <a:p>
            <a:pPr algn="just">
              <a:lnSpc>
                <a:spcPct val="100000"/>
              </a:lnSpc>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Students </a:t>
            </a:r>
          </a:p>
          <a:p>
            <a:pPr algn="just">
              <a:lnSpc>
                <a:spcPct val="100000"/>
              </a:lnSpc>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Faculty</a:t>
            </a:r>
          </a:p>
          <a:p>
            <a:pPr algn="just">
              <a:lnSpc>
                <a:spcPct val="100000"/>
              </a:lnSpc>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Alumni Association</a:t>
            </a:r>
          </a:p>
          <a:p>
            <a:pPr algn="just">
              <a:lnSpc>
                <a:spcPct val="100000"/>
              </a:lnSpc>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Employers</a:t>
            </a:r>
          </a:p>
          <a:p>
            <a:pPr algn="just">
              <a:lnSpc>
                <a:spcPct val="100000"/>
              </a:lnSpc>
              <a:buFont typeface="Wingdings" panose="05000000000000000000" pitchFamily="2" charset="2"/>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Curriculum</a:t>
            </a:r>
          </a:p>
          <a:p>
            <a:pPr marL="0" indent="0" algn="just">
              <a:lnSpc>
                <a:spcPct val="100000"/>
              </a:lnSpc>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2E67B930-8E05-12F1-4F5E-323BCCEEF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FE596C0-C046-48EE-BCF6-998FF664D36C}"/>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088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85425D-B3D6-8462-8A03-33F74AB0B8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7" y="704690"/>
            <a:ext cx="4155689" cy="5881641"/>
          </a:xfrm>
          <a:prstGeom prst="rect">
            <a:avLst/>
          </a:prstGeom>
        </p:spPr>
      </p:pic>
      <p:pic>
        <p:nvPicPr>
          <p:cNvPr id="13" name="Picture 12">
            <a:extLst>
              <a:ext uri="{FF2B5EF4-FFF2-40B4-BE49-F238E27FC236}">
                <a16:creationId xmlns:a16="http://schemas.microsoft.com/office/drawing/2014/main" id="{64E335AB-5D8E-F772-C300-72328DBD4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547" y="708004"/>
            <a:ext cx="4073061" cy="5764696"/>
          </a:xfrm>
          <a:prstGeom prst="rect">
            <a:avLst/>
          </a:prstGeom>
        </p:spPr>
      </p:pic>
      <p:pic>
        <p:nvPicPr>
          <p:cNvPr id="15" name="Picture 14">
            <a:extLst>
              <a:ext uri="{FF2B5EF4-FFF2-40B4-BE49-F238E27FC236}">
                <a16:creationId xmlns:a16="http://schemas.microsoft.com/office/drawing/2014/main" id="{71A81DE6-9567-BDCC-94F7-6E4A41D30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5810" y="898678"/>
            <a:ext cx="3978483" cy="5630838"/>
          </a:xfrm>
          <a:prstGeom prst="rect">
            <a:avLst/>
          </a:prstGeom>
        </p:spPr>
      </p:pic>
      <p:pic>
        <p:nvPicPr>
          <p:cNvPr id="2" name="Picture 4">
            <a:extLst>
              <a:ext uri="{FF2B5EF4-FFF2-40B4-BE49-F238E27FC236}">
                <a16:creationId xmlns:a16="http://schemas.microsoft.com/office/drawing/2014/main" id="{68157D2B-A1B4-125A-D4F0-045267FF7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2CCAF5-5761-6EBF-4404-B98519C29FBA}"/>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30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0C99-272F-667B-13EB-C0CC94B27C23}"/>
              </a:ext>
            </a:extLst>
          </p:cNvPr>
          <p:cNvSpPr>
            <a:spLocks noGrp="1"/>
          </p:cNvSpPr>
          <p:nvPr>
            <p:ph type="title"/>
          </p:nvPr>
        </p:nvSpPr>
        <p:spPr>
          <a:xfrm>
            <a:off x="1705306" y="365188"/>
            <a:ext cx="9425646" cy="747995"/>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TEACHING AND LEARNING</a:t>
            </a:r>
            <a:endParaRPr lang="en-US" sz="3600" dirty="0"/>
          </a:p>
        </p:txBody>
      </p:sp>
      <p:sp>
        <p:nvSpPr>
          <p:cNvPr id="3" name="Content Placeholder 2">
            <a:extLst>
              <a:ext uri="{FF2B5EF4-FFF2-40B4-BE49-F238E27FC236}">
                <a16:creationId xmlns:a16="http://schemas.microsoft.com/office/drawing/2014/main" id="{CBC4F1F4-C1C7-95C4-E3FA-F5BBD04874AE}"/>
              </a:ext>
            </a:extLst>
          </p:cNvPr>
          <p:cNvSpPr>
            <a:spLocks noGrp="1"/>
          </p:cNvSpPr>
          <p:nvPr>
            <p:ph idx="1"/>
          </p:nvPr>
        </p:nvSpPr>
        <p:spPr>
          <a:xfrm>
            <a:off x="2327333" y="1071507"/>
            <a:ext cx="8181592" cy="626165"/>
          </a:xfrm>
        </p:spPr>
        <p:txBody>
          <a:bodyPr>
            <a:normAutofit/>
          </a:bodyPr>
          <a:lstStyle/>
          <a:p>
            <a:pPr marL="0" indent="0" algn="ctr">
              <a:buNone/>
            </a:pPr>
            <a:r>
              <a:rPr lang="en-US" sz="1800" b="1" u="sng" dirty="0">
                <a:latin typeface="Times New Roman" panose="02020603050405020304" pitchFamily="18" charset="0"/>
                <a:ea typeface="Times New Roman" panose="02020603050405020304" pitchFamily="18" charset="0"/>
                <a:cs typeface="Times New Roman" panose="02020603050405020304" pitchFamily="18" charset="0"/>
              </a:rPr>
              <a:t>FACULTY PROFILE</a:t>
            </a:r>
            <a:r>
              <a:rPr lang="en-US" sz="1800" b="1" u="sng" dirty="0">
                <a:effectLst/>
                <a:latin typeface="Times New Roman" panose="02020603050405020304" pitchFamily="18" charset="0"/>
                <a:ea typeface="Times New Roman" panose="02020603050405020304" pitchFamily="18" charset="0"/>
                <a:cs typeface="Times New Roman" panose="02020603050405020304" pitchFamily="18" charset="0"/>
              </a:rPr>
              <a:t> FROM 2017-2022</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BEAFA4A-A9AB-A16E-DF0E-7304EECE36F8}"/>
              </a:ext>
            </a:extLst>
          </p:cNvPr>
          <p:cNvGraphicFramePr>
            <a:graphicFrameLocks noGrp="1"/>
          </p:cNvGraphicFramePr>
          <p:nvPr>
            <p:extLst>
              <p:ext uri="{D42A27DB-BD31-4B8C-83A1-F6EECF244321}">
                <p14:modId xmlns:p14="http://schemas.microsoft.com/office/powerpoint/2010/main" val="2664458095"/>
              </p:ext>
            </p:extLst>
          </p:nvPr>
        </p:nvGraphicFramePr>
        <p:xfrm>
          <a:off x="1884438" y="1567069"/>
          <a:ext cx="8423123" cy="4794329"/>
        </p:xfrm>
        <a:graphic>
          <a:graphicData uri="http://schemas.openxmlformats.org/drawingml/2006/table">
            <a:tbl>
              <a:tblPr firstRow="1" firstCol="1" bandRow="1">
                <a:tableStyleId>{5C22544A-7EE6-4342-B048-85BDC9FD1C3A}</a:tableStyleId>
              </a:tblPr>
              <a:tblGrid>
                <a:gridCol w="747994">
                  <a:extLst>
                    <a:ext uri="{9D8B030D-6E8A-4147-A177-3AD203B41FA5}">
                      <a16:colId xmlns:a16="http://schemas.microsoft.com/office/drawing/2014/main" val="1396746290"/>
                    </a:ext>
                  </a:extLst>
                </a:gridCol>
                <a:gridCol w="3092600">
                  <a:extLst>
                    <a:ext uri="{9D8B030D-6E8A-4147-A177-3AD203B41FA5}">
                      <a16:colId xmlns:a16="http://schemas.microsoft.com/office/drawing/2014/main" val="2827787687"/>
                    </a:ext>
                  </a:extLst>
                </a:gridCol>
                <a:gridCol w="4582529">
                  <a:extLst>
                    <a:ext uri="{9D8B030D-6E8A-4147-A177-3AD203B41FA5}">
                      <a16:colId xmlns:a16="http://schemas.microsoft.com/office/drawing/2014/main" val="1889884288"/>
                    </a:ext>
                  </a:extLst>
                </a:gridCol>
              </a:tblGrid>
              <a:tr h="460514">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 No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Name of the Faculty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Destination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9766783"/>
                  </a:ext>
                </a:extLst>
              </a:tr>
              <a:tr h="297962">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Senior Prof MVR Raju</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Senior Professor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5659647"/>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Prof. T. V. Ananda Rao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Professor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2082982"/>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Dr. S. Suneetha Kumari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048527"/>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Dr. </a:t>
                      </a:r>
                      <a:r>
                        <a:rPr lang="en-US" sz="1800" dirty="0" err="1">
                          <a:effectLst/>
                          <a:latin typeface="Times New Roman" panose="02020603050405020304" pitchFamily="18" charset="0"/>
                          <a:cs typeface="Times New Roman" panose="02020603050405020304" pitchFamily="18" charset="0"/>
                        </a:rPr>
                        <a:t>Rupaselvaraj</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1518960"/>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Dr. D. Rajya Lakshmi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1547575"/>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Dr. B. Pavan Kumar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3845458"/>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Dr. G. Sarvani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117299"/>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Dr. A. Subhashini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1775774"/>
                  </a:ext>
                </a:extLst>
              </a:tr>
              <a:tr h="34882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Dr. PVV. Anjani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18422507"/>
                  </a:ext>
                </a:extLst>
              </a:tr>
              <a:tr h="406931">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Mr. V. Damodara Rao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4784943"/>
                  </a:ext>
                </a:extLst>
              </a:tr>
              <a:tr h="406931">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Dr. Balla Deepthi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a:effectLst/>
                          <a:latin typeface="Times New Roman" panose="02020603050405020304" pitchFamily="18" charset="0"/>
                          <a:cs typeface="Times New Roman" panose="02020603050405020304" pitchFamily="18" charset="0"/>
                        </a:rPr>
                        <a:t>Temporary Teaching Arrangement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3942578"/>
                  </a:ext>
                </a:extLst>
              </a:tr>
              <a:tr h="406931">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Ms. Ramya </a:t>
                      </a:r>
                      <a:r>
                        <a:rPr lang="en-US" sz="1800" dirty="0" err="1">
                          <a:effectLst/>
                          <a:latin typeface="Times New Roman" panose="02020603050405020304" pitchFamily="18" charset="0"/>
                          <a:cs typeface="Times New Roman" panose="02020603050405020304" pitchFamily="18" charset="0"/>
                        </a:rPr>
                        <a:t>Kosuri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Temporary Teaching Arrangement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95129628"/>
                  </a:ext>
                </a:extLst>
              </a:tr>
            </a:tbl>
          </a:graphicData>
        </a:graphic>
      </p:graphicFrame>
      <p:pic>
        <p:nvPicPr>
          <p:cNvPr id="4" name="Picture 4">
            <a:extLst>
              <a:ext uri="{FF2B5EF4-FFF2-40B4-BE49-F238E27FC236}">
                <a16:creationId xmlns:a16="http://schemas.microsoft.com/office/drawing/2014/main" id="{907339C0-D2CF-724F-3E6F-10E4C408C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8C701F0-1E89-479E-9CFB-5BC530407315}"/>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15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1EC7-A160-3663-3BAD-B4930CD4E778}"/>
              </a:ext>
            </a:extLst>
          </p:cNvPr>
          <p:cNvSpPr>
            <a:spLocks noGrp="1"/>
          </p:cNvSpPr>
          <p:nvPr>
            <p:ph type="title"/>
          </p:nvPr>
        </p:nvSpPr>
        <p:spPr>
          <a:xfrm>
            <a:off x="2026511" y="546652"/>
            <a:ext cx="8138978" cy="777057"/>
          </a:xfrm>
        </p:spPr>
        <p:txBody>
          <a:bodyPr>
            <a:no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VISION</a:t>
            </a:r>
            <a:endParaRPr lang="en-US" sz="3600" dirty="0"/>
          </a:p>
        </p:txBody>
      </p:sp>
      <p:sp>
        <p:nvSpPr>
          <p:cNvPr id="3" name="Content Placeholder 2">
            <a:extLst>
              <a:ext uri="{FF2B5EF4-FFF2-40B4-BE49-F238E27FC236}">
                <a16:creationId xmlns:a16="http://schemas.microsoft.com/office/drawing/2014/main" id="{CEF89023-A9C8-F3A1-8BA9-16F46BB3A2E0}"/>
              </a:ext>
            </a:extLst>
          </p:cNvPr>
          <p:cNvSpPr>
            <a:spLocks noGrp="1"/>
          </p:cNvSpPr>
          <p:nvPr>
            <p:ph idx="1"/>
          </p:nvPr>
        </p:nvSpPr>
        <p:spPr>
          <a:xfrm>
            <a:off x="922682" y="1522492"/>
            <a:ext cx="10346635" cy="4878308"/>
          </a:xfrm>
        </p:spPr>
        <p:txBody>
          <a:bodyPr>
            <a:noAutofit/>
          </a:bodyPr>
          <a:lstStyle/>
          <a:p>
            <a:pPr marL="0" indent="0" algn="just">
              <a:lnSpc>
                <a:spcPct val="200000"/>
              </a:lnSpc>
              <a:buNone/>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department for Health and Counseling Psychology at the Andhra University aspires to be a Connoisseur in Psychology, where the students, research scholars and faculty are to engage in excellent teaching, research, extension services and collaboration to make significant contributions to the theory and practice of psychology and to produce competent professionals who serve the society for the promotion of health and well-being.</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6CF33065-9AE0-7AF8-31B0-7D2CA19E3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5AED432-B5D1-41F3-805E-82ED3E5BF9C5}"/>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80CA-8D36-E7B8-B352-3D3F4767E3DA}"/>
              </a:ext>
            </a:extLst>
          </p:cNvPr>
          <p:cNvSpPr>
            <a:spLocks noGrp="1"/>
          </p:cNvSpPr>
          <p:nvPr>
            <p:ph type="title"/>
          </p:nvPr>
        </p:nvSpPr>
        <p:spPr>
          <a:xfrm>
            <a:off x="1520686" y="215473"/>
            <a:ext cx="9491871" cy="649418"/>
          </a:xfrm>
        </p:spPr>
        <p:txBody>
          <a:bodyPr>
            <a:normAutofit/>
          </a:bodyPr>
          <a:lstStyle/>
          <a:p>
            <a:pPr algn="just"/>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Dr. MVR. RAJU, Senior professor, Department of Psychology joined in the year 1990.</a:t>
            </a:r>
            <a:endParaRPr lang="en-US" sz="2000" dirty="0"/>
          </a:p>
        </p:txBody>
      </p:sp>
      <p:sp>
        <p:nvSpPr>
          <p:cNvPr id="3" name="Content Placeholder 2">
            <a:extLst>
              <a:ext uri="{FF2B5EF4-FFF2-40B4-BE49-F238E27FC236}">
                <a16:creationId xmlns:a16="http://schemas.microsoft.com/office/drawing/2014/main" id="{6A4F67E6-3B51-9957-1F1D-F255B2339366}"/>
              </a:ext>
            </a:extLst>
          </p:cNvPr>
          <p:cNvSpPr>
            <a:spLocks noGrp="1"/>
          </p:cNvSpPr>
          <p:nvPr>
            <p:ph idx="1"/>
          </p:nvPr>
        </p:nvSpPr>
        <p:spPr>
          <a:xfrm>
            <a:off x="931402" y="864891"/>
            <a:ext cx="10670876" cy="5814205"/>
          </a:xfrm>
        </p:spPr>
        <p:txBody>
          <a:bodyPr>
            <a:noAutofit/>
          </a:bodyPr>
          <a:lstStyle/>
          <a:p>
            <a:pPr marL="414020" marR="0" indent="0">
              <a:lnSpc>
                <a:spcPct val="115000"/>
              </a:lnSpc>
              <a:spcBef>
                <a:spcPts val="0"/>
              </a:spcBef>
              <a:spcAft>
                <a:spcPts val="1000"/>
              </a:spcAft>
              <a:buNone/>
              <a:tabLst>
                <a:tab pos="0" algn="l"/>
              </a:tabLst>
            </a:pPr>
            <a:r>
              <a:rPr lang="en-US" sz="14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AWARDS: 16</a:t>
            </a:r>
            <a:endParaRPr lang="en-US" sz="1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Prof. K V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Kaliappan</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Memorial Award 2020,  for the Best Research Extension Work , IAAP, 2020.</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Prof. SC Sharma Memorial Best Researcher Award 2018</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Best School Trainer Award In SPA – 2017.</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Best Research Award-2016, National institute of Technical Teachers Training Research (NITTR), IAAP conference at University of Rajasthan, Jaipur-2017.</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Platinum Jubilee Lecture Award (in Cash), Indian Science Congress, Ministry of Science and Technology, Mysore-2016.</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President’s Gold Medal Award, Indian Psychological Association-2015</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Life Time Achievement Award, for the “Teaching, Research, Guidance and Counselling in Psychology”, Surya’s Educational &amp; Welfare Society,Vizianagaram-2014</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Sigmund Freud Memorial Best Psychologist Award, Sri Ramakrishna Seva Samithi and Alliance International,Vizianagaram-2014</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Prof. ANIMA SEN IAAP MEMORIAL AWARD,  for the “Innovative Contribution and Research work”  IAAP-2012</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State Best Teacher Award (Professor)Andhra Pradesh 2009</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Bestout</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Standing Contribution in Psychology, Andhra Pradesh Counseling Psychologists  Association, Hyderabad 2009</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Best Book Award “Behavioral Problems among School Children” The Governing council of the Pondicherry Psychology Association, Puducherry-2008</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Psycho Metric Services Award– 2007 at the 10th National conference Indian Applied Psychology, Pondicherry for outstanding contribution in Human Resource Development-2008</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Dr. </a:t>
            </a:r>
            <a:r>
              <a:rPr lang="en-US" sz="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Sarvepalli</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Radhakrishnan Award for the Best Academician of the Year, Andhra University 2007.</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Best Researcher Award, Andhra Pradesh, 2006.</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Best Citizen of India Award, the International Publishing House, New Delhi-2006</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Font typeface="Symbol" panose="05050102010706020507" pitchFamily="18" charset="2"/>
              <a:buChar char=""/>
            </a:pP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“Vijay Shree Award” 24</a:t>
            </a:r>
            <a:r>
              <a:rPr lang="en-US" sz="14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June 2005 in Bangalore India International Friendship Society, Registered Societies Registration Act XXI of 1980 No.5/28/47 of 1995, New Delhi.</a:t>
            </a:r>
            <a:endParaRPr lang="en-US"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98D0C34-9A81-7F6F-FCB0-19205FCBE30C}"/>
              </a:ext>
            </a:extLst>
          </p:cNvPr>
          <p:cNvSpPr txBox="1"/>
          <p:nvPr/>
        </p:nvSpPr>
        <p:spPr>
          <a:xfrm>
            <a:off x="5170224" y="826212"/>
            <a:ext cx="5842333" cy="369332"/>
          </a:xfrm>
          <a:prstGeom prst="rect">
            <a:avLst/>
          </a:prstGeom>
          <a:noFill/>
        </p:spPr>
        <p:txBody>
          <a:bodyPr wrap="square" rtlCol="0">
            <a:spAutoFit/>
          </a:bodyPr>
          <a:lstStyle/>
          <a:p>
            <a:r>
              <a:rPr lang="en-US" dirty="0">
                <a:hlinkClick r:id="rId2"/>
              </a:rPr>
              <a:t>https://vidwan.inflibnet.ac.in/profile/244879</a:t>
            </a:r>
            <a:endParaRPr lang="en-US" dirty="0"/>
          </a:p>
        </p:txBody>
      </p:sp>
      <p:pic>
        <p:nvPicPr>
          <p:cNvPr id="5" name="Picture 4">
            <a:extLst>
              <a:ext uri="{FF2B5EF4-FFF2-40B4-BE49-F238E27FC236}">
                <a16:creationId xmlns:a16="http://schemas.microsoft.com/office/drawing/2014/main" id="{6B3CEED5-2D2B-4543-4F25-1E03AAB48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B8634B3-D9FD-EF57-2EA6-5C4519153329}"/>
              </a:ext>
            </a:extLst>
          </p:cNvPr>
          <p:cNvPicPr>
            <a:picLocks noChangeAspect="1" noChangeArrowheads="1"/>
          </p:cNvPicPr>
          <p:nvPr/>
        </p:nvPicPr>
        <p:blipFill>
          <a:blip r:embed="rId4">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2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BC6B-D2C2-5526-4722-CABF0AC68273}"/>
              </a:ext>
            </a:extLst>
          </p:cNvPr>
          <p:cNvSpPr>
            <a:spLocks noGrp="1"/>
          </p:cNvSpPr>
          <p:nvPr>
            <p:ph type="title"/>
          </p:nvPr>
        </p:nvSpPr>
        <p:spPr>
          <a:xfrm>
            <a:off x="1829550" y="251479"/>
            <a:ext cx="9615427" cy="871643"/>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ACADEMIC PROFESSIONAL BODIES</a:t>
            </a:r>
            <a:endParaRPr lang="en-US" sz="3600" dirty="0"/>
          </a:p>
        </p:txBody>
      </p:sp>
      <p:sp>
        <p:nvSpPr>
          <p:cNvPr id="3" name="Content Placeholder 2">
            <a:extLst>
              <a:ext uri="{FF2B5EF4-FFF2-40B4-BE49-F238E27FC236}">
                <a16:creationId xmlns:a16="http://schemas.microsoft.com/office/drawing/2014/main" id="{2174BEEF-0D1E-33AB-D7B5-C5B6CC696C83}"/>
              </a:ext>
            </a:extLst>
          </p:cNvPr>
          <p:cNvSpPr>
            <a:spLocks noGrp="1"/>
          </p:cNvSpPr>
          <p:nvPr>
            <p:ph idx="1"/>
          </p:nvPr>
        </p:nvSpPr>
        <p:spPr>
          <a:xfrm>
            <a:off x="1283648" y="1380557"/>
            <a:ext cx="10027082" cy="5209325"/>
          </a:xfrm>
        </p:spPr>
        <p:txBody>
          <a:bodyPr>
            <a:normAutofit lnSpcReduction="10000"/>
          </a:bodyPr>
          <a:lstStyle/>
          <a:p>
            <a:pPr marL="342900" marR="0" lvl="0" indent="-342900" algn="just">
              <a:lnSpc>
                <a:spcPct val="115000"/>
              </a:lnSpc>
              <a:spcBef>
                <a:spcPts val="0"/>
              </a:spcBef>
              <a:spcAft>
                <a:spcPts val="0"/>
              </a:spcAft>
              <a:buSzPts val="800"/>
              <a:buFont typeface="Wingdings" panose="05000000000000000000" pitchFamily="2" charset="2"/>
              <a:buChar char=""/>
              <a:tabLst>
                <a:tab pos="45720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President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Indian Academy of Applied Psychology, India, February 2021 To Feburary2024</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800"/>
              <a:buFont typeface="Wingdings" panose="05000000000000000000" pitchFamily="2" charset="2"/>
              <a:buChar char=""/>
              <a:tabLst>
                <a:tab pos="45720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Vice President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Indian Academy of Applied Psychology, India, and February 2013 to Feburary2021.</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800"/>
              <a:buFont typeface="Wingdings" panose="05000000000000000000" pitchFamily="2" charset="2"/>
              <a:buChar char=""/>
              <a:tabLst>
                <a:tab pos="457200" algn="l"/>
                <a:tab pos="89535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Regional President</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Indian School Psychology Association, Puducherry.</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800"/>
              <a:buFont typeface="Wingdings" panose="05000000000000000000" pitchFamily="2" charset="2"/>
              <a:buChar char=""/>
              <a:tabLst>
                <a:tab pos="457200" algn="l"/>
                <a:tab pos="89535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General Secretary</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Indian Health Psychology Association Bhubaneswar.2004</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0"/>
              </a:spcBef>
              <a:spcAft>
                <a:spcPts val="0"/>
              </a:spcAft>
              <a:buSzPts val="800"/>
              <a:buFont typeface="Wingdings" panose="05000000000000000000" pitchFamily="2" charset="2"/>
              <a:buChar char=""/>
              <a:tabLst>
                <a:tab pos="45720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Academic Committee Member </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National Institute of Public Cooperation and Child Development, New Delhi.(1997-98 and 1998-99)</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800"/>
              <a:buFont typeface="Wingdings" panose="05000000000000000000" pitchFamily="2" charset="2"/>
              <a:buChar char=""/>
              <a:tabLst>
                <a:tab pos="45720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District Monitoring Committee for Private Television Channels 2008-2009. Visakhapatnam</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SzPts val="800"/>
              <a:buFont typeface="Wingdings" panose="05000000000000000000" pitchFamily="2" charset="2"/>
              <a:buChar char=""/>
              <a:tabLst>
                <a:tab pos="457200" algn="l"/>
              </a:tabLst>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Association of Reproductive Health professionals, (ARHP) Washington DC, USA.2005 to till date</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300"/>
              </a:spcBef>
              <a:spcAft>
                <a:spcPts val="0"/>
              </a:spcAft>
              <a:buSzPts val="1600"/>
              <a:buFont typeface="Wingdings" panose="05000000000000000000" pitchFamily="2" charset="2"/>
              <a:buChar char=""/>
            </a:pP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International Association of Special Education (IASE) Texas, USA. 2008 to till date</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300"/>
              </a:spcBef>
              <a:spcAft>
                <a:spcPts val="0"/>
              </a:spcAft>
              <a:buSzPts val="1600"/>
              <a:buFont typeface="Wingdings" panose="05000000000000000000" pitchFamily="2" charset="2"/>
              <a:buChar char=""/>
            </a:pP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Academy of Psychologists, </a:t>
            </a: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Life Member</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Tirupathi</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Andhra Pradesh 1998 to till date</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300"/>
              </a:spcBef>
              <a:spcAft>
                <a:spcPts val="0"/>
              </a:spcAft>
              <a:buSzPts val="1600"/>
              <a:buFont typeface="Wingdings" panose="05000000000000000000" pitchFamily="2" charset="2"/>
              <a:buChar char=""/>
            </a:pP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National Academy of Psychology, </a:t>
            </a:r>
            <a:r>
              <a:rPr lang="en-US"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Life Member</a:t>
            </a: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New Delhi. 2001 to till date</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1440" lvl="0" indent="-342900" algn="just">
              <a:lnSpc>
                <a:spcPct val="115000"/>
              </a:lnSpc>
              <a:spcBef>
                <a:spcPts val="300"/>
              </a:spcBef>
              <a:spcAft>
                <a:spcPts val="0"/>
              </a:spcAft>
              <a:buSzPts val="1600"/>
              <a:buFont typeface="Wingdings" panose="05000000000000000000" pitchFamily="2" charset="2"/>
              <a:buChar char=""/>
            </a:pP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Association of British Scholars, Visakhapatnam Chapter, Andhra Pradesh 1995 to till date.</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23F9EC3-9017-CBA1-CF17-8838F6873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DEA9668-AAC4-57A3-8F95-8A9E11D4082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68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C1BD-0A0B-69A5-5D48-24C2768F4BC6}"/>
              </a:ext>
            </a:extLst>
          </p:cNvPr>
          <p:cNvSpPr>
            <a:spLocks noGrp="1"/>
          </p:cNvSpPr>
          <p:nvPr>
            <p:ph type="title"/>
          </p:nvPr>
        </p:nvSpPr>
        <p:spPr>
          <a:xfrm>
            <a:off x="1535720" y="178904"/>
            <a:ext cx="9476838" cy="839013"/>
          </a:xfrm>
        </p:spPr>
        <p:txBody>
          <a:bodyPr>
            <a:noAutofit/>
          </a:bodyPr>
          <a:lstStyle/>
          <a:p>
            <a:pPr algn="ct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MEMBER- EDITORIAL BOARDS OF REFEREED JOURNALS:</a:t>
            </a:r>
            <a:endParaRPr lang="en-US" sz="3200" dirty="0"/>
          </a:p>
        </p:txBody>
      </p:sp>
      <p:sp>
        <p:nvSpPr>
          <p:cNvPr id="3" name="Content Placeholder 2">
            <a:extLst>
              <a:ext uri="{FF2B5EF4-FFF2-40B4-BE49-F238E27FC236}">
                <a16:creationId xmlns:a16="http://schemas.microsoft.com/office/drawing/2014/main" id="{EF34B938-5601-A2D5-6DD7-5BA108831BD0}"/>
              </a:ext>
            </a:extLst>
          </p:cNvPr>
          <p:cNvSpPr>
            <a:spLocks noGrp="1"/>
          </p:cNvSpPr>
          <p:nvPr>
            <p:ph idx="1"/>
          </p:nvPr>
        </p:nvSpPr>
        <p:spPr>
          <a:xfrm>
            <a:off x="1371599" y="1017916"/>
            <a:ext cx="9946258" cy="5522031"/>
          </a:xfrm>
        </p:spPr>
        <p:txBody>
          <a:bodyPr>
            <a:noAutofit/>
          </a:bodyPr>
          <a:lstStyle/>
          <a:p>
            <a:pPr marL="0" marR="0" algn="just">
              <a:lnSpc>
                <a:spcPct val="115000"/>
              </a:lnSpc>
              <a:spcBef>
                <a:spcPts val="0"/>
              </a:spcBef>
              <a:spcAft>
                <a:spcPts val="1000"/>
              </a:spcAft>
            </a:pPr>
            <a:r>
              <a:rPr lang="en-US" sz="1600" b="1"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Journals</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Scientific Advisor, Editor “European Journal of Intellectual Disability Switzerland, Geneva.2008 to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Editor, Preston Journal of Social Sciences, Pakistan, 2008 </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Editorial Advisor, the international journal of Indian Psychology 2010 to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Editor, International Journal of Psychosocial Research, Tirupati, 2013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1200"/>
              </a:spcBef>
              <a:spcAft>
                <a:spcPts val="0"/>
              </a:spcAft>
            </a:pPr>
            <a:r>
              <a:rPr lang="en-US" sz="1600" b="1"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National Journals</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 Editorial Board, Journal of Indian Psychology, Andhra University, Visakhapatnam, 2014 to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Editor, Indian Journal of Developmental Disabilities. New Delhi 2012 to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Consulting Editor, </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Psychological Researches</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Madras 2008 to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Consulting Editor, Indian Journal of Applied Psychology. Pondicherry 1995 to till date</a:t>
            </a: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Consulting Editor, Indian Journal of Health Psychology, New Delhi, 2005</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1200"/>
              </a:spcBef>
              <a:spcAft>
                <a:spcPts val="0"/>
              </a:spcAft>
              <a:buSzPts val="800"/>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Editorial Advisory Board, Recent Advances in Psychology. An international Journal, Department of psychology, Banaras Hindu University, Varanasi 2016 to till date.</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9C1C345C-9DBC-F77D-71FA-8BFE35535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8351833-D527-1737-B2C5-203EF6FF40C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2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5B4A-0692-0159-AE0C-5D3931BC9C23}"/>
              </a:ext>
            </a:extLst>
          </p:cNvPr>
          <p:cNvSpPr>
            <a:spLocks noGrp="1"/>
          </p:cNvSpPr>
          <p:nvPr>
            <p:ph type="title"/>
          </p:nvPr>
        </p:nvSpPr>
        <p:spPr>
          <a:xfrm>
            <a:off x="1245308" y="119269"/>
            <a:ext cx="9701384" cy="726675"/>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ADMINISTRATIVE ACHIEVEMENTS</a:t>
            </a:r>
            <a:endParaRPr lang="en-US" sz="7200" dirty="0"/>
          </a:p>
        </p:txBody>
      </p:sp>
      <p:sp>
        <p:nvSpPr>
          <p:cNvPr id="3" name="Content Placeholder 2">
            <a:extLst>
              <a:ext uri="{FF2B5EF4-FFF2-40B4-BE49-F238E27FC236}">
                <a16:creationId xmlns:a16="http://schemas.microsoft.com/office/drawing/2014/main" id="{B8493CFE-D0F9-5772-1879-A9C3B7EFFAD3}"/>
              </a:ext>
            </a:extLst>
          </p:cNvPr>
          <p:cNvSpPr>
            <a:spLocks noGrp="1"/>
          </p:cNvSpPr>
          <p:nvPr>
            <p:ph idx="1"/>
          </p:nvPr>
        </p:nvSpPr>
        <p:spPr>
          <a:xfrm>
            <a:off x="1133586" y="892985"/>
            <a:ext cx="10368951" cy="5870089"/>
          </a:xfrm>
        </p:spPr>
        <p:txBody>
          <a:bodyPr>
            <a:noAutofit/>
          </a:bodyPr>
          <a:lstStyle/>
          <a:p>
            <a:pPr marL="342900" marR="0" lvl="0" indent="-342900" algn="just">
              <a:lnSpc>
                <a:spcPct val="100000"/>
              </a:lnSpc>
              <a:spcBef>
                <a:spcPts val="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Faculty Chairman, College of Science, Andhra University from 2021 to till date</a:t>
            </a:r>
          </a:p>
          <a:p>
            <a:pPr marL="342900" marR="91440" lvl="0" indent="-342900" algn="just">
              <a:lnSpc>
                <a:spcPct val="100000"/>
              </a:lnSpc>
              <a:spcBef>
                <a:spcPts val="0"/>
              </a:spcBef>
              <a:spcAft>
                <a:spcPts val="0"/>
              </a:spcAft>
              <a:buFont typeface="Wingdings" panose="05000000000000000000" pitchFamily="2" charset="2"/>
              <a:buChar char=""/>
              <a:tabLst>
                <a:tab pos="609600" algn="l"/>
                <a:tab pos="3657600" algn="l"/>
              </a:tabLst>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Head, Dept of Psychology, Andhra University from May 2019 to till date.</a:t>
            </a:r>
          </a:p>
          <a:p>
            <a:pPr marL="342900" marR="91440" lvl="0" indent="-342900" algn="just">
              <a:lnSpc>
                <a:spcPct val="100000"/>
              </a:lnSpc>
              <a:spcBef>
                <a:spcPts val="0"/>
              </a:spcBef>
              <a:spcAft>
                <a:spcPts val="0"/>
              </a:spcAft>
              <a:buFont typeface="Wingdings" panose="05000000000000000000" pitchFamily="2" charset="2"/>
              <a:buChar char=""/>
              <a:tabLst>
                <a:tab pos="609600" algn="l"/>
                <a:tab pos="3657600" algn="l"/>
              </a:tabLst>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Director, Center for Psychological Assessment and Counselling 2019 to till date.</a:t>
            </a:r>
          </a:p>
          <a:p>
            <a:pPr marL="342900" marR="91440" lvl="0" indent="-342900" algn="just">
              <a:lnSpc>
                <a:spcPct val="100000"/>
              </a:lnSpc>
              <a:spcBef>
                <a:spcPts val="0"/>
              </a:spcBef>
              <a:spcAft>
                <a:spcPts val="0"/>
              </a:spcAft>
              <a:buFont typeface="Wingdings" panose="05000000000000000000" pitchFamily="2" charset="2"/>
              <a:buChar char=""/>
              <a:tabLst>
                <a:tab pos="609600" algn="l"/>
                <a:tab pos="3657600" algn="l"/>
              </a:tabLst>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charge Principal, Science College, Andhra University, December 2020.</a:t>
            </a:r>
          </a:p>
          <a:p>
            <a:pPr marL="342900" marR="0" lvl="0" indent="-342900">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Dean Academic Affairs, Andhra University from 23</a:t>
            </a:r>
            <a:r>
              <a:rPr lang="en-US" sz="16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July 2018 to 22</a:t>
            </a:r>
            <a:r>
              <a:rPr lang="en-US" sz="16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nd</a:t>
            </a: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July2019.</a:t>
            </a:r>
          </a:p>
          <a:p>
            <a:pPr marL="342900" marR="0" lvl="0" indent="-342900">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Chairman, Board of Studies, Department of Psychology 2017 to till May 2019.</a:t>
            </a:r>
          </a:p>
          <a:p>
            <a:pPr marL="342900" marR="0" lvl="0" indent="-342900">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Charge Registrar , Andhra University  on 21-06-2019, 05-06-2019 to 08-06-2109 , 03-01-2019 to 05-01-2019 ,   22-11-2018, 10-09-2018, 24-07-2018.</a:t>
            </a:r>
          </a:p>
          <a:p>
            <a:pPr marL="342900" marR="0" lvl="0" indent="-342900">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Head, Dept of Psychology, Andhra University from February 2014 to Feb. 2017.</a:t>
            </a:r>
          </a:p>
          <a:p>
            <a:pPr marL="342900" marR="0" lvl="0" indent="-342900">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Faculty Chairman, Yoga and Consciousness, Andhra University from November 2014 to July 2017.</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Academic Senate Member Andhra University from 2013 to till Date.</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Board of Studies Chairman Department of Psychology, Acharya Nagarjuna University Guntur from 2013 to till date.</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Director, Centre for Psychological Assessment and Counselling, Andhra University from 2013 to till date.</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Coordinator, M.A. Psychology, School of Distance Education, Andhra University, Visakhapatnam, 2006 to 2010</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Head, Dept of Psychology, Andhra University from 23rd Dec 2006 to 7th Jan 2010.</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Director, Centre for Psychological Assessment and Counselling, Andhra University From 23rd Dec 2006 to 7th Jan 2010.</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I/C Head, Dept. of Psychology and Parapsychology, Andhra University.2004 and 2006</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Coordinator, Diploma in Child Psychology, Dept. of Psychology and Parapsychology, Andhra University. Visakhapatnam.(2004-2005)</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Coordinator, A.U. Study Circle, Andhra University ,January 1991 to December 1993.</a:t>
            </a:r>
          </a:p>
          <a:p>
            <a:pPr marL="342900" marR="0" lvl="0" indent="-342900" algn="just">
              <a:lnSpc>
                <a:spcPct val="100000"/>
              </a:lnSpc>
              <a:spcBef>
                <a:spcPts val="300"/>
              </a:spcBef>
              <a:spcAft>
                <a:spcPts val="0"/>
              </a:spcAft>
              <a:buFont typeface="Wingdings" panose="05000000000000000000" pitchFamily="2" charset="2"/>
              <a:buChar char=""/>
            </a:pPr>
            <a:r>
              <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Student adviser, Department of Psychology, Andhra University.</a:t>
            </a:r>
          </a:p>
        </p:txBody>
      </p:sp>
      <p:pic>
        <p:nvPicPr>
          <p:cNvPr id="4" name="Picture 4">
            <a:extLst>
              <a:ext uri="{FF2B5EF4-FFF2-40B4-BE49-F238E27FC236}">
                <a16:creationId xmlns:a16="http://schemas.microsoft.com/office/drawing/2014/main" id="{B6D94FCA-8630-9F1F-E3CD-F05612C9F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E58FDC-D2EC-7733-6863-6675664F61A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29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50AB5-D9A6-9D9E-015C-AB8BA70829B3}"/>
              </a:ext>
            </a:extLst>
          </p:cNvPr>
          <p:cNvSpPr>
            <a:spLocks noGrp="1"/>
          </p:cNvSpPr>
          <p:nvPr>
            <p:ph idx="1"/>
          </p:nvPr>
        </p:nvSpPr>
        <p:spPr>
          <a:xfrm>
            <a:off x="1441173" y="317605"/>
            <a:ext cx="10256245" cy="6232282"/>
          </a:xfrm>
        </p:spPr>
        <p:txBody>
          <a:bodyPr>
            <a:noAutofit/>
          </a:bodyPr>
          <a:lstStyle/>
          <a:p>
            <a:pPr marL="0" marR="0" indent="0" algn="just">
              <a:lnSpc>
                <a:spcPct val="150000"/>
              </a:lnSpc>
              <a:spcBef>
                <a:spcPts val="0"/>
              </a:spcBef>
              <a:spcAft>
                <a:spcPts val="0"/>
              </a:spcAft>
              <a:buNone/>
              <a:tabLst>
                <a:tab pos="57150" algn="l"/>
              </a:tabLst>
            </a:pPr>
            <a:r>
              <a:rPr lang="en-US" sz="24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PROGRAMMES FOR ADVANCED LEARNERS</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Conducted Seminars, Attended National and International Conferences.</a:t>
            </a:r>
          </a:p>
          <a:p>
            <a:pPr marL="342900" marR="0" lvl="0" indent="-342900" algn="just">
              <a:lnSpc>
                <a:spcPct val="150000"/>
              </a:lnSpc>
              <a:spcBef>
                <a:spcPts val="0"/>
              </a:spcBef>
              <a:spcAft>
                <a:spcPts val="0"/>
              </a:spcAft>
              <a:buFont typeface="+mj-lt"/>
              <a:buAutoNum type="arabicPeriod"/>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Conducted Special Classes for UGC NET/SLET.</a:t>
            </a:r>
          </a:p>
          <a:p>
            <a:pPr marL="0" marR="0" indent="0" algn="just">
              <a:lnSpc>
                <a:spcPct val="150000"/>
              </a:lnSpc>
              <a:spcBef>
                <a:spcPts val="0"/>
              </a:spcBef>
              <a:spcAft>
                <a:spcPts val="0"/>
              </a:spcAft>
              <a:buNone/>
              <a:tabLst>
                <a:tab pos="57150" algn="l"/>
              </a:tabLst>
            </a:pPr>
            <a:r>
              <a:rPr lang="en-US" sz="24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PROGRAMMES FOR SLOW LEARNERS</a:t>
            </a: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50000"/>
              </a:lnSpc>
              <a:spcBef>
                <a:spcPts val="0"/>
              </a:spcBef>
              <a:spcAft>
                <a:spcPts val="0"/>
              </a:spcAft>
              <a:buFont typeface="+mj-lt"/>
              <a:buAutoNum type="arabicPeriod"/>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Remedial Classes were conducted in the evening for slow learners, especially for students Rural and Marginalized Background.</a:t>
            </a:r>
            <a:endPar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50000"/>
              </a:lnSpc>
              <a:spcBef>
                <a:spcPts val="0"/>
              </a:spcBef>
              <a:spcAft>
                <a:spcPts val="0"/>
              </a:spcAft>
              <a:buFont typeface="+mj-lt"/>
              <a:buAutoNum type="arabicPeriod"/>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Counseling.</a:t>
            </a:r>
          </a:p>
          <a:p>
            <a:pPr marR="0" algn="just">
              <a:lnSpc>
                <a:spcPct val="150000"/>
              </a:lnSpc>
              <a:spcBef>
                <a:spcPts val="0"/>
              </a:spcBef>
              <a:spcAft>
                <a:spcPts val="0"/>
              </a:spcAft>
              <a:buFont typeface="+mj-lt"/>
              <a:buAutoNum type="arabicPeriod"/>
              <a:tabLst>
                <a:tab pos="57150" algn="l"/>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Inclusive education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tabLst>
                <a:tab pos="57150" algn="l"/>
                <a:tab pos="171450" algn="l"/>
                <a:tab pos="342900" algn="l"/>
              </a:tabLst>
            </a:pPr>
            <a:r>
              <a:rPr lang="en-US" sz="24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METHOD OF TEACHING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50000"/>
              </a:lnSpc>
              <a:spcBef>
                <a:spcPts val="0"/>
              </a:spcBef>
              <a:spcAft>
                <a:spcPts val="0"/>
              </a:spcAft>
              <a:buNone/>
              <a:tabLst>
                <a:tab pos="57150" algn="l"/>
                <a:tab pos="171450" algn="l"/>
                <a:tab pos="3429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Students Centric Method, such as experimental learning, Participative learning and Problem-Solving Methodologies are used for enhancing learning experiences.</a:t>
            </a:r>
          </a:p>
        </p:txBody>
      </p:sp>
      <p:pic>
        <p:nvPicPr>
          <p:cNvPr id="2" name="Picture 4">
            <a:extLst>
              <a:ext uri="{FF2B5EF4-FFF2-40B4-BE49-F238E27FC236}">
                <a16:creationId xmlns:a16="http://schemas.microsoft.com/office/drawing/2014/main" id="{9B18D3CC-7EFF-EBEF-AC2A-B5AEBEF04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C0102A7-1A08-2540-241A-E834F595CA20}"/>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6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13DA-19EA-442A-1ECD-57FAA464EF80}"/>
              </a:ext>
            </a:extLst>
          </p:cNvPr>
          <p:cNvSpPr>
            <a:spLocks noGrp="1"/>
          </p:cNvSpPr>
          <p:nvPr>
            <p:ph type="title"/>
          </p:nvPr>
        </p:nvSpPr>
        <p:spPr>
          <a:xfrm>
            <a:off x="1824780" y="212006"/>
            <a:ext cx="8911687" cy="683047"/>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MENTOR/MENTEE SYSTEM:</a:t>
            </a:r>
            <a:endParaRPr lang="en-US" sz="7200" dirty="0"/>
          </a:p>
        </p:txBody>
      </p:sp>
      <p:sp>
        <p:nvSpPr>
          <p:cNvPr id="3" name="Content Placeholder 2">
            <a:extLst>
              <a:ext uri="{FF2B5EF4-FFF2-40B4-BE49-F238E27FC236}">
                <a16:creationId xmlns:a16="http://schemas.microsoft.com/office/drawing/2014/main" id="{C9958990-BAB3-3DCD-51CA-3B2EA795B54D}"/>
              </a:ext>
            </a:extLst>
          </p:cNvPr>
          <p:cNvSpPr>
            <a:spLocks noGrp="1"/>
          </p:cNvSpPr>
          <p:nvPr>
            <p:ph idx="1"/>
          </p:nvPr>
        </p:nvSpPr>
        <p:spPr>
          <a:xfrm>
            <a:off x="1575419" y="927982"/>
            <a:ext cx="9161047" cy="1646254"/>
          </a:xfrm>
        </p:spPr>
        <p:txBody>
          <a:bodyPr>
            <a:normAutofit/>
          </a:bodyPr>
          <a:lstStyle/>
          <a:p>
            <a:pPr algn="just">
              <a:lnSpc>
                <a:spcPct val="200000"/>
              </a:lnSpc>
            </a:pPr>
            <a:r>
              <a:rPr lang="en-US"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each semester students allocated to the faculty for mentoring, so that they have an opportunity to gain practical knowledge and Insight.</a:t>
            </a:r>
            <a:endPar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6BB3578-DCAB-38FC-8244-2F72EB8A4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96" y="2318902"/>
            <a:ext cx="3143127" cy="4407540"/>
          </a:xfrm>
          <a:prstGeom prst="rect">
            <a:avLst/>
          </a:prstGeom>
        </p:spPr>
      </p:pic>
      <p:pic>
        <p:nvPicPr>
          <p:cNvPr id="7" name="Picture 6">
            <a:extLst>
              <a:ext uri="{FF2B5EF4-FFF2-40B4-BE49-F238E27FC236}">
                <a16:creationId xmlns:a16="http://schemas.microsoft.com/office/drawing/2014/main" id="{192ECD81-FEA3-77A8-7963-DB6806243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183" y="2318902"/>
            <a:ext cx="2969740" cy="4269167"/>
          </a:xfrm>
          <a:prstGeom prst="rect">
            <a:avLst/>
          </a:prstGeom>
        </p:spPr>
      </p:pic>
      <p:pic>
        <p:nvPicPr>
          <p:cNvPr id="9" name="Picture 8">
            <a:extLst>
              <a:ext uri="{FF2B5EF4-FFF2-40B4-BE49-F238E27FC236}">
                <a16:creationId xmlns:a16="http://schemas.microsoft.com/office/drawing/2014/main" id="{6EE6ACD8-C627-7DAE-EC77-E003BEFB7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900" y="2204076"/>
            <a:ext cx="3143127" cy="4430840"/>
          </a:xfrm>
          <a:prstGeom prst="rect">
            <a:avLst/>
          </a:prstGeom>
        </p:spPr>
      </p:pic>
      <p:pic>
        <p:nvPicPr>
          <p:cNvPr id="4" name="Picture 4">
            <a:extLst>
              <a:ext uri="{FF2B5EF4-FFF2-40B4-BE49-F238E27FC236}">
                <a16:creationId xmlns:a16="http://schemas.microsoft.com/office/drawing/2014/main" id="{88F31B40-4161-FCB1-DBD0-F984666A7F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9D32F5C-DA11-107B-CB2F-294974EA8C2F}"/>
              </a:ext>
            </a:extLst>
          </p:cNvPr>
          <p:cNvPicPr>
            <a:picLocks noChangeAspect="1" noChangeArrowheads="1"/>
          </p:cNvPicPr>
          <p:nvPr/>
        </p:nvPicPr>
        <p:blipFill>
          <a:blip r:embed="rId6">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15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FB66-F98B-CF7D-EBE9-7F8107ABF8A7}"/>
              </a:ext>
            </a:extLst>
          </p:cNvPr>
          <p:cNvSpPr>
            <a:spLocks noGrp="1"/>
          </p:cNvSpPr>
          <p:nvPr>
            <p:ph type="title"/>
          </p:nvPr>
        </p:nvSpPr>
        <p:spPr>
          <a:xfrm>
            <a:off x="3420040" y="355063"/>
            <a:ext cx="5351920" cy="491017"/>
          </a:xfrm>
        </p:spPr>
        <p:txBody>
          <a:bodyPr>
            <a:no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AWARDS TO STUDENTS</a:t>
            </a:r>
            <a:endParaRPr lang="en-US" sz="3600" dirty="0"/>
          </a:p>
        </p:txBody>
      </p:sp>
      <p:graphicFrame>
        <p:nvGraphicFramePr>
          <p:cNvPr id="4" name="Table 3">
            <a:extLst>
              <a:ext uri="{FF2B5EF4-FFF2-40B4-BE49-F238E27FC236}">
                <a16:creationId xmlns:a16="http://schemas.microsoft.com/office/drawing/2014/main" id="{22948234-E91B-B126-ABE5-2247502CC9EF}"/>
              </a:ext>
            </a:extLst>
          </p:cNvPr>
          <p:cNvGraphicFramePr>
            <a:graphicFrameLocks noGrp="1"/>
          </p:cNvGraphicFramePr>
          <p:nvPr>
            <p:extLst>
              <p:ext uri="{D42A27DB-BD31-4B8C-83A1-F6EECF244321}">
                <p14:modId xmlns:p14="http://schemas.microsoft.com/office/powerpoint/2010/main" val="2226493182"/>
              </p:ext>
            </p:extLst>
          </p:nvPr>
        </p:nvGraphicFramePr>
        <p:xfrm>
          <a:off x="1182757" y="1202109"/>
          <a:ext cx="10028581" cy="5089361"/>
        </p:xfrm>
        <a:graphic>
          <a:graphicData uri="http://schemas.openxmlformats.org/drawingml/2006/table">
            <a:tbl>
              <a:tblPr firstRow="1" firstCol="1" bandRow="1">
                <a:tableStyleId>{5C22544A-7EE6-4342-B048-85BDC9FD1C3A}</a:tableStyleId>
              </a:tblPr>
              <a:tblGrid>
                <a:gridCol w="2311004">
                  <a:extLst>
                    <a:ext uri="{9D8B030D-6E8A-4147-A177-3AD203B41FA5}">
                      <a16:colId xmlns:a16="http://schemas.microsoft.com/office/drawing/2014/main" val="1759667433"/>
                    </a:ext>
                  </a:extLst>
                </a:gridCol>
                <a:gridCol w="2294119">
                  <a:extLst>
                    <a:ext uri="{9D8B030D-6E8A-4147-A177-3AD203B41FA5}">
                      <a16:colId xmlns:a16="http://schemas.microsoft.com/office/drawing/2014/main" val="1738725589"/>
                    </a:ext>
                  </a:extLst>
                </a:gridCol>
                <a:gridCol w="2889001">
                  <a:extLst>
                    <a:ext uri="{9D8B030D-6E8A-4147-A177-3AD203B41FA5}">
                      <a16:colId xmlns:a16="http://schemas.microsoft.com/office/drawing/2014/main" val="843935294"/>
                    </a:ext>
                  </a:extLst>
                </a:gridCol>
                <a:gridCol w="2534457">
                  <a:extLst>
                    <a:ext uri="{9D8B030D-6E8A-4147-A177-3AD203B41FA5}">
                      <a16:colId xmlns:a16="http://schemas.microsoft.com/office/drawing/2014/main" val="1821620757"/>
                    </a:ext>
                  </a:extLst>
                </a:gridCol>
              </a:tblGrid>
              <a:tr h="1004761">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Academic Year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REGD. NO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Name of the Student</a:t>
                      </a:r>
                    </a:p>
                  </a:txBody>
                  <a:tcPr marL="67969" marR="67969" marT="0" marB="0" anchor="ctr"/>
                </a:tc>
                <a:tc>
                  <a:txBody>
                    <a:bodyPr/>
                    <a:lstStyle/>
                    <a:p>
                      <a:pPr marL="0" marR="56007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 Award Name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extLst>
                  <a:ext uri="{0D108BD9-81ED-4DB2-BD59-A6C34878D82A}">
                    <a16:rowId xmlns:a16="http://schemas.microsoft.com/office/drawing/2014/main" val="140771285"/>
                  </a:ext>
                </a:extLst>
              </a:tr>
              <a:tr h="749486">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717202053020</a:t>
                      </a:r>
                    </a:p>
                  </a:txBody>
                  <a:tcPr marL="67969" marR="67969"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TEJASWI, KONA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560070" algn="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Gold Medal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extLst>
                  <a:ext uri="{0D108BD9-81ED-4DB2-BD59-A6C34878D82A}">
                    <a16:rowId xmlns:a16="http://schemas.microsoft.com/office/drawing/2014/main" val="2558722386"/>
                  </a:ext>
                </a:extLst>
              </a:tr>
              <a:tr h="749486">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2018-2019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718202053023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SUSHMA, RAPAKA</a:t>
                      </a:r>
                    </a:p>
                  </a:txBody>
                  <a:tcPr marL="67969" marR="67969"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Gold Medal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extLst>
                  <a:ext uri="{0D108BD9-81ED-4DB2-BD59-A6C34878D82A}">
                    <a16:rowId xmlns:a16="http://schemas.microsoft.com/office/drawing/2014/main" val="1304924506"/>
                  </a:ext>
                </a:extLst>
              </a:tr>
              <a:tr h="1004761">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719202053019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PRANAY KEERTAN, TANAKALA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Gold Medal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extLst>
                  <a:ext uri="{0D108BD9-81ED-4DB2-BD59-A6C34878D82A}">
                    <a16:rowId xmlns:a16="http://schemas.microsoft.com/office/drawing/2014/main" val="2444294382"/>
                  </a:ext>
                </a:extLst>
              </a:tr>
              <a:tr h="576106">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720202053020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VINEETHA N</a:t>
                      </a:r>
                    </a:p>
                  </a:txBody>
                  <a:tcPr marL="67969" marR="67969"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Gold Medal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extLst>
                  <a:ext uri="{0D108BD9-81ED-4DB2-BD59-A6C34878D82A}">
                    <a16:rowId xmlns:a16="http://schemas.microsoft.com/office/drawing/2014/main" val="327039085"/>
                  </a:ext>
                </a:extLst>
              </a:tr>
              <a:tr h="1004761">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721202053015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SAI  RAGA MOUNIKA  TUMU</a:t>
                      </a:r>
                    </a:p>
                  </a:txBody>
                  <a:tcPr marL="67969" marR="67969"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Gold Medal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69" marR="67969" marT="0" marB="0" anchor="ctr"/>
                </a:tc>
                <a:extLst>
                  <a:ext uri="{0D108BD9-81ED-4DB2-BD59-A6C34878D82A}">
                    <a16:rowId xmlns:a16="http://schemas.microsoft.com/office/drawing/2014/main" val="946850911"/>
                  </a:ext>
                </a:extLst>
              </a:tr>
            </a:tbl>
          </a:graphicData>
        </a:graphic>
      </p:graphicFrame>
      <p:pic>
        <p:nvPicPr>
          <p:cNvPr id="3" name="Picture 4">
            <a:extLst>
              <a:ext uri="{FF2B5EF4-FFF2-40B4-BE49-F238E27FC236}">
                <a16:creationId xmlns:a16="http://schemas.microsoft.com/office/drawing/2014/main" id="{3B3A0C4D-0D38-3FE9-1225-C834B3F3D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4C884F2-7D29-DE7E-3A70-1E8BBE3FBA8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15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A9E11-1562-270A-8D15-7787EE150544}"/>
              </a:ext>
            </a:extLst>
          </p:cNvPr>
          <p:cNvSpPr>
            <a:spLocks noGrp="1"/>
          </p:cNvSpPr>
          <p:nvPr>
            <p:ph idx="1"/>
          </p:nvPr>
        </p:nvSpPr>
        <p:spPr>
          <a:xfrm>
            <a:off x="1593645" y="390116"/>
            <a:ext cx="9418912" cy="924339"/>
          </a:xfrm>
        </p:spPr>
        <p:txBody>
          <a:bodyPr>
            <a:noAutofit/>
          </a:bodyPr>
          <a:lstStyle/>
          <a:p>
            <a:pPr marL="0" indent="0">
              <a:buNone/>
            </a:pPr>
            <a:r>
              <a:rPr lang="en-US" sz="36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NATIONAL LEVEL CONFERENCE AWARDS</a:t>
            </a:r>
            <a:endParaRPr lang="en-US" sz="3600" b="1"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3B73846-1207-7623-B81C-C7F5073FD567}"/>
              </a:ext>
            </a:extLst>
          </p:cNvPr>
          <p:cNvGraphicFramePr>
            <a:graphicFrameLocks noGrp="1"/>
          </p:cNvGraphicFramePr>
          <p:nvPr>
            <p:extLst>
              <p:ext uri="{D42A27DB-BD31-4B8C-83A1-F6EECF244321}">
                <p14:modId xmlns:p14="http://schemas.microsoft.com/office/powerpoint/2010/main" val="2632251478"/>
              </p:ext>
            </p:extLst>
          </p:nvPr>
        </p:nvGraphicFramePr>
        <p:xfrm>
          <a:off x="1371599" y="1398433"/>
          <a:ext cx="9760227" cy="4721087"/>
        </p:xfrm>
        <a:graphic>
          <a:graphicData uri="http://schemas.openxmlformats.org/drawingml/2006/table">
            <a:tbl>
              <a:tblPr firstRow="1" firstCol="1" bandRow="1">
                <a:tableStyleId>{5C22544A-7EE6-4342-B048-85BDC9FD1C3A}</a:tableStyleId>
              </a:tblPr>
              <a:tblGrid>
                <a:gridCol w="2078013">
                  <a:extLst>
                    <a:ext uri="{9D8B030D-6E8A-4147-A177-3AD203B41FA5}">
                      <a16:colId xmlns:a16="http://schemas.microsoft.com/office/drawing/2014/main" val="989641082"/>
                    </a:ext>
                  </a:extLst>
                </a:gridCol>
                <a:gridCol w="2597518">
                  <a:extLst>
                    <a:ext uri="{9D8B030D-6E8A-4147-A177-3AD203B41FA5}">
                      <a16:colId xmlns:a16="http://schemas.microsoft.com/office/drawing/2014/main" val="2879793323"/>
                    </a:ext>
                  </a:extLst>
                </a:gridCol>
                <a:gridCol w="2778818">
                  <a:extLst>
                    <a:ext uri="{9D8B030D-6E8A-4147-A177-3AD203B41FA5}">
                      <a16:colId xmlns:a16="http://schemas.microsoft.com/office/drawing/2014/main" val="3865057780"/>
                    </a:ext>
                  </a:extLst>
                </a:gridCol>
                <a:gridCol w="2305878">
                  <a:extLst>
                    <a:ext uri="{9D8B030D-6E8A-4147-A177-3AD203B41FA5}">
                      <a16:colId xmlns:a16="http://schemas.microsoft.com/office/drawing/2014/main" val="1037898291"/>
                    </a:ext>
                  </a:extLst>
                </a:gridCol>
              </a:tblGrid>
              <a:tr h="1580322">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Name of the Student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Held at</a:t>
                      </a: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Award Name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8711980"/>
                  </a:ext>
                </a:extLst>
              </a:tr>
              <a:tr h="1311965">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B. HARIKA</a:t>
                      </a:r>
                    </a:p>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IAAP Conference at New Delhi</a:t>
                      </a: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IAAP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6404806"/>
                  </a:ext>
                </a:extLst>
              </a:tr>
              <a:tr h="1514952">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DRAKSHAYANI</a:t>
                      </a:r>
                    </a:p>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12th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InSPA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International Conference at Pondicherry University</a:t>
                      </a:r>
                    </a:p>
                  </a:txBody>
                  <a:tcPr marL="68580" marR="68580" marT="0" marB="0" anchor="ctr"/>
                </a:tc>
                <a:tc>
                  <a:txBody>
                    <a:bodyPr/>
                    <a:lstStyle/>
                    <a:p>
                      <a:pPr marL="0" marR="0" algn="ctr">
                        <a:lnSpc>
                          <a:spcPct val="100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InSPA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2649757"/>
                  </a:ext>
                </a:extLst>
              </a:tr>
            </a:tbl>
          </a:graphicData>
        </a:graphic>
      </p:graphicFrame>
      <p:pic>
        <p:nvPicPr>
          <p:cNvPr id="2" name="Picture 4">
            <a:extLst>
              <a:ext uri="{FF2B5EF4-FFF2-40B4-BE49-F238E27FC236}">
                <a16:creationId xmlns:a16="http://schemas.microsoft.com/office/drawing/2014/main" id="{AFE24A1B-2E19-A442-7866-0B7F31179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CE0380C-9EF8-B0FA-781D-8296A0820F12}"/>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226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B7DEB0B-126A-C786-259F-2F1C7E70353D}"/>
              </a:ext>
            </a:extLst>
          </p:cNvPr>
          <p:cNvGraphicFramePr>
            <a:graphicFrameLocks noGrp="1"/>
          </p:cNvGraphicFramePr>
          <p:nvPr>
            <p:extLst>
              <p:ext uri="{D42A27DB-BD31-4B8C-83A1-F6EECF244321}">
                <p14:modId xmlns:p14="http://schemas.microsoft.com/office/powerpoint/2010/main" val="4029002615"/>
              </p:ext>
            </p:extLst>
          </p:nvPr>
        </p:nvGraphicFramePr>
        <p:xfrm>
          <a:off x="1371600" y="506896"/>
          <a:ext cx="9730411" cy="6017457"/>
        </p:xfrm>
        <a:graphic>
          <a:graphicData uri="http://schemas.openxmlformats.org/drawingml/2006/table">
            <a:tbl>
              <a:tblPr firstRow="1" firstCol="1" bandRow="1">
                <a:tableStyleId>{5C22544A-7EE6-4342-B048-85BDC9FD1C3A}</a:tableStyleId>
              </a:tblPr>
              <a:tblGrid>
                <a:gridCol w="2242291">
                  <a:extLst>
                    <a:ext uri="{9D8B030D-6E8A-4147-A177-3AD203B41FA5}">
                      <a16:colId xmlns:a16="http://schemas.microsoft.com/office/drawing/2014/main" val="1780334530"/>
                    </a:ext>
                  </a:extLst>
                </a:gridCol>
                <a:gridCol w="2225911">
                  <a:extLst>
                    <a:ext uri="{9D8B030D-6E8A-4147-A177-3AD203B41FA5}">
                      <a16:colId xmlns:a16="http://schemas.microsoft.com/office/drawing/2014/main" val="2886238838"/>
                    </a:ext>
                  </a:extLst>
                </a:gridCol>
                <a:gridCol w="2803109">
                  <a:extLst>
                    <a:ext uri="{9D8B030D-6E8A-4147-A177-3AD203B41FA5}">
                      <a16:colId xmlns:a16="http://schemas.microsoft.com/office/drawing/2014/main" val="3725190628"/>
                    </a:ext>
                  </a:extLst>
                </a:gridCol>
                <a:gridCol w="2459100">
                  <a:extLst>
                    <a:ext uri="{9D8B030D-6E8A-4147-A177-3AD203B41FA5}">
                      <a16:colId xmlns:a16="http://schemas.microsoft.com/office/drawing/2014/main" val="2848795899"/>
                    </a:ext>
                  </a:extLst>
                </a:gridCol>
              </a:tblGrid>
              <a:tr h="1153532">
                <a:tc>
                  <a:txBody>
                    <a:bodyPr/>
                    <a:lstStyle/>
                    <a:p>
                      <a:pPr marL="0" marR="0" algn="ctr">
                        <a:lnSpc>
                          <a:spcPct val="100000"/>
                        </a:lnSpc>
                        <a:spcBef>
                          <a:spcPts val="0"/>
                        </a:spcBef>
                        <a:spcAft>
                          <a:spcPts val="0"/>
                        </a:spcAft>
                        <a:tabLst>
                          <a:tab pos="57150" algn="l"/>
                        </a:tabLst>
                      </a:pPr>
                      <a:r>
                        <a:rPr lang="en-US" sz="2400" b="0" dirty="0">
                          <a:effectLst/>
                          <a:latin typeface="Times New Roman" panose="02020603050405020304" pitchFamily="18" charset="0"/>
                          <a:cs typeface="Times New Roman" panose="02020603050405020304" pitchFamily="18" charset="0"/>
                        </a:rPr>
                        <a:t>Academic Year</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REGD. NO</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tabLst>
                          <a:tab pos="57150" algn="l"/>
                        </a:tabLst>
                      </a:pPr>
                      <a:r>
                        <a:rPr lang="en-US" sz="2400" b="0" dirty="0">
                          <a:effectLst/>
                          <a:latin typeface="Times New Roman" panose="02020603050405020304" pitchFamily="18" charset="0"/>
                          <a:cs typeface="Times New Roman" panose="02020603050405020304" pitchFamily="18" charset="0"/>
                        </a:rPr>
                        <a:t>Name of the Student</a:t>
                      </a:r>
                    </a:p>
                  </a:txBody>
                  <a:tcPr marL="61377" marR="61377" marT="0" marB="0" anchor="ctr"/>
                </a:tc>
                <a:tc>
                  <a:txBody>
                    <a:bodyPr/>
                    <a:lstStyle/>
                    <a:p>
                      <a:pPr marL="0" marR="560070" algn="ctr">
                        <a:lnSpc>
                          <a:spcPct val="100000"/>
                        </a:lnSpc>
                        <a:spcBef>
                          <a:spcPts val="0"/>
                        </a:spcBef>
                        <a:spcAft>
                          <a:spcPts val="0"/>
                        </a:spcAft>
                        <a:tabLst>
                          <a:tab pos="57150" algn="l"/>
                        </a:tabLst>
                      </a:pPr>
                      <a:r>
                        <a:rPr lang="en-US" sz="2400" b="0" dirty="0">
                          <a:effectLst/>
                          <a:latin typeface="Times New Roman" panose="02020603050405020304" pitchFamily="18" charset="0"/>
                          <a:cs typeface="Times New Roman" panose="02020603050405020304" pitchFamily="18" charset="0"/>
                        </a:rPr>
                        <a:t>Award Name</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extLst>
                  <a:ext uri="{0D108BD9-81ED-4DB2-BD59-A6C34878D82A}">
                    <a16:rowId xmlns:a16="http://schemas.microsoft.com/office/drawing/2014/main" val="87985842"/>
                  </a:ext>
                </a:extLst>
              </a:tr>
              <a:tr h="725197">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2017-2018</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tabLst>
                          <a:tab pos="57150" algn="l"/>
                        </a:tabLst>
                      </a:pPr>
                      <a:r>
                        <a:rPr lang="en-US" sz="2400" b="0" dirty="0">
                          <a:effectLst/>
                          <a:latin typeface="Times New Roman" panose="02020603050405020304" pitchFamily="18" charset="0"/>
                          <a:cs typeface="Times New Roman" panose="02020603050405020304" pitchFamily="18" charset="0"/>
                        </a:rPr>
                        <a:t>717202053020</a:t>
                      </a: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TEJASWI, KONA</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560070" lvl="0" algn="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Science Day Award</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extLst>
                  <a:ext uri="{0D108BD9-81ED-4DB2-BD59-A6C34878D82A}">
                    <a16:rowId xmlns:a16="http://schemas.microsoft.com/office/drawing/2014/main" val="2161389973"/>
                  </a:ext>
                </a:extLst>
              </a:tr>
              <a:tr h="860469">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2018-2019</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718202053023</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SUSHMA, RAPAKA</a:t>
                      </a: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Science Day Award</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extLst>
                  <a:ext uri="{0D108BD9-81ED-4DB2-BD59-A6C34878D82A}">
                    <a16:rowId xmlns:a16="http://schemas.microsoft.com/office/drawing/2014/main" val="4258873679"/>
                  </a:ext>
                </a:extLst>
              </a:tr>
              <a:tr h="1386884">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2019-2020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tabLst>
                          <a:tab pos="57150" algn="l"/>
                        </a:tabLst>
                      </a:pPr>
                      <a:r>
                        <a:rPr lang="en-US" sz="2400" b="0" dirty="0">
                          <a:effectLst/>
                          <a:latin typeface="Times New Roman" panose="02020603050405020304" pitchFamily="18" charset="0"/>
                          <a:cs typeface="Times New Roman" panose="02020603050405020304" pitchFamily="18" charset="0"/>
                        </a:rPr>
                        <a:t>719202053019</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PRANAY KEERTAN, TANAKALA  </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a:effectLst/>
                          <a:latin typeface="Times New Roman" panose="02020603050405020304" pitchFamily="18" charset="0"/>
                          <a:cs typeface="Times New Roman" panose="02020603050405020304" pitchFamily="18" charset="0"/>
                        </a:rPr>
                        <a:t>Science Day Award</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extLst>
                  <a:ext uri="{0D108BD9-81ED-4DB2-BD59-A6C34878D82A}">
                    <a16:rowId xmlns:a16="http://schemas.microsoft.com/office/drawing/2014/main" val="3656689975"/>
                  </a:ext>
                </a:extLst>
              </a:tr>
              <a:tr h="693442">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2020-2021</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a:effectLst/>
                          <a:latin typeface="Times New Roman" panose="02020603050405020304" pitchFamily="18" charset="0"/>
                          <a:cs typeface="Times New Roman" panose="02020603050405020304" pitchFamily="18" charset="0"/>
                        </a:rPr>
                        <a:t>720202053020</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VINEETHA N</a:t>
                      </a: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Science Day Award</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extLst>
                  <a:ext uri="{0D108BD9-81ED-4DB2-BD59-A6C34878D82A}">
                    <a16:rowId xmlns:a16="http://schemas.microsoft.com/office/drawing/2014/main" val="603769538"/>
                  </a:ext>
                </a:extLst>
              </a:tr>
              <a:tr h="1153532">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2021-2022</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tabLst>
                          <a:tab pos="57150" algn="l"/>
                        </a:tabLst>
                      </a:pPr>
                      <a:r>
                        <a:rPr lang="en-US" sz="2400" b="0">
                          <a:effectLst/>
                          <a:latin typeface="Times New Roman" panose="02020603050405020304" pitchFamily="18" charset="0"/>
                          <a:cs typeface="Times New Roman" panose="02020603050405020304" pitchFamily="18" charset="0"/>
                        </a:rPr>
                        <a:t>721202053015</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SAI  RAGA MOUNIKA  TUMU </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tc>
                  <a:txBody>
                    <a:bodyPr/>
                    <a:lstStyle/>
                    <a:p>
                      <a:pPr marL="0" marR="0" algn="ctr">
                        <a:lnSpc>
                          <a:spcPct val="100000"/>
                        </a:lnSpc>
                        <a:spcBef>
                          <a:spcPts val="0"/>
                        </a:spcBef>
                        <a:spcAft>
                          <a:spcPts val="0"/>
                        </a:spcAft>
                      </a:pPr>
                      <a:r>
                        <a:rPr lang="en-US" sz="2400" b="0" dirty="0">
                          <a:effectLst/>
                          <a:latin typeface="Times New Roman" panose="02020603050405020304" pitchFamily="18" charset="0"/>
                          <a:cs typeface="Times New Roman" panose="02020603050405020304" pitchFamily="18" charset="0"/>
                        </a:rPr>
                        <a:t>Science Day Award</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77" marR="61377" marT="0" marB="0" anchor="ctr"/>
                </a:tc>
                <a:extLst>
                  <a:ext uri="{0D108BD9-81ED-4DB2-BD59-A6C34878D82A}">
                    <a16:rowId xmlns:a16="http://schemas.microsoft.com/office/drawing/2014/main" val="1007795506"/>
                  </a:ext>
                </a:extLst>
              </a:tr>
            </a:tbl>
          </a:graphicData>
        </a:graphic>
      </p:graphicFrame>
      <p:pic>
        <p:nvPicPr>
          <p:cNvPr id="2" name="Picture 4">
            <a:extLst>
              <a:ext uri="{FF2B5EF4-FFF2-40B4-BE49-F238E27FC236}">
                <a16:creationId xmlns:a16="http://schemas.microsoft.com/office/drawing/2014/main" id="{C1D50EB8-A85A-8BBE-5068-C03A81206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9AC6C48-654F-1CAD-4B5F-6346BB80E88D}"/>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44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E9A6488-0131-911A-46DB-80196DB30F7E}"/>
              </a:ext>
            </a:extLst>
          </p:cNvPr>
          <p:cNvGraphicFramePr>
            <a:graphicFrameLocks noGrp="1"/>
          </p:cNvGraphicFramePr>
          <p:nvPr>
            <p:extLst>
              <p:ext uri="{D42A27DB-BD31-4B8C-83A1-F6EECF244321}">
                <p14:modId xmlns:p14="http://schemas.microsoft.com/office/powerpoint/2010/main" val="1027582370"/>
              </p:ext>
            </p:extLst>
          </p:nvPr>
        </p:nvGraphicFramePr>
        <p:xfrm>
          <a:off x="928144" y="1823772"/>
          <a:ext cx="10428475" cy="4112570"/>
        </p:xfrm>
        <a:graphic>
          <a:graphicData uri="http://schemas.openxmlformats.org/drawingml/2006/table">
            <a:tbl>
              <a:tblPr firstRow="1" firstCol="1" bandRow="1">
                <a:tableStyleId>{5C22544A-7EE6-4342-B048-85BDC9FD1C3A}</a:tableStyleId>
              </a:tblPr>
              <a:tblGrid>
                <a:gridCol w="578644">
                  <a:extLst>
                    <a:ext uri="{9D8B030D-6E8A-4147-A177-3AD203B41FA5}">
                      <a16:colId xmlns:a16="http://schemas.microsoft.com/office/drawing/2014/main" val="1389541572"/>
                    </a:ext>
                  </a:extLst>
                </a:gridCol>
                <a:gridCol w="3055627">
                  <a:extLst>
                    <a:ext uri="{9D8B030D-6E8A-4147-A177-3AD203B41FA5}">
                      <a16:colId xmlns:a16="http://schemas.microsoft.com/office/drawing/2014/main" val="1895877492"/>
                    </a:ext>
                  </a:extLst>
                </a:gridCol>
                <a:gridCol w="1733107">
                  <a:extLst>
                    <a:ext uri="{9D8B030D-6E8A-4147-A177-3AD203B41FA5}">
                      <a16:colId xmlns:a16="http://schemas.microsoft.com/office/drawing/2014/main" val="3443888200"/>
                    </a:ext>
                  </a:extLst>
                </a:gridCol>
                <a:gridCol w="1711841">
                  <a:extLst>
                    <a:ext uri="{9D8B030D-6E8A-4147-A177-3AD203B41FA5}">
                      <a16:colId xmlns:a16="http://schemas.microsoft.com/office/drawing/2014/main" val="3038132873"/>
                    </a:ext>
                  </a:extLst>
                </a:gridCol>
                <a:gridCol w="1562986">
                  <a:extLst>
                    <a:ext uri="{9D8B030D-6E8A-4147-A177-3AD203B41FA5}">
                      <a16:colId xmlns:a16="http://schemas.microsoft.com/office/drawing/2014/main" val="1369815212"/>
                    </a:ext>
                  </a:extLst>
                </a:gridCol>
                <a:gridCol w="1786270">
                  <a:extLst>
                    <a:ext uri="{9D8B030D-6E8A-4147-A177-3AD203B41FA5}">
                      <a16:colId xmlns:a16="http://schemas.microsoft.com/office/drawing/2014/main" val="2664957763"/>
                    </a:ext>
                  </a:extLst>
                </a:gridCol>
              </a:tblGrid>
              <a:tr h="1514852">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S. No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Name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Designation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Ph. D Guided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Papers Published</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H - Index</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9427514"/>
                  </a:ext>
                </a:extLst>
              </a:tr>
              <a:tr h="1616148">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Senior Prof MVR Raju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Senior Professor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58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58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8109122"/>
                  </a:ext>
                </a:extLst>
              </a:tr>
              <a:tr h="981570">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Prof. T. V. Ananda Rao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Professor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6419609"/>
                  </a:ext>
                </a:extLst>
              </a:tr>
            </a:tbl>
          </a:graphicData>
        </a:graphic>
      </p:graphicFrame>
      <p:pic>
        <p:nvPicPr>
          <p:cNvPr id="5" name="Picture 4">
            <a:extLst>
              <a:ext uri="{FF2B5EF4-FFF2-40B4-BE49-F238E27FC236}">
                <a16:creationId xmlns:a16="http://schemas.microsoft.com/office/drawing/2014/main" id="{87774A49-A892-25B0-C58B-A8C6F98FB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6FE1858-3DBA-84BB-36B7-6E96A296739C}"/>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B88582-0406-C60B-F51D-CA36C2E55EF3}"/>
              </a:ext>
            </a:extLst>
          </p:cNvPr>
          <p:cNvSpPr txBox="1"/>
          <p:nvPr/>
        </p:nvSpPr>
        <p:spPr>
          <a:xfrm>
            <a:off x="1540565" y="398480"/>
            <a:ext cx="9203635" cy="1200329"/>
          </a:xfrm>
          <a:prstGeom prst="rect">
            <a:avLst/>
          </a:prstGeom>
          <a:noFill/>
        </p:spPr>
        <p:txBody>
          <a:bodyPr wrap="square">
            <a:sp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RESEARCH,INNOVATIONS AND EXTENSTIONS</a:t>
            </a:r>
            <a:endParaRPr lang="en-US" sz="3600" dirty="0"/>
          </a:p>
        </p:txBody>
      </p:sp>
    </p:spTree>
    <p:extLst>
      <p:ext uri="{BB962C8B-B14F-4D97-AF65-F5344CB8AC3E}">
        <p14:creationId xmlns:p14="http://schemas.microsoft.com/office/powerpoint/2010/main" val="3705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D9B8-375D-E5CE-8E82-8BDEC45336FC}"/>
              </a:ext>
            </a:extLst>
          </p:cNvPr>
          <p:cNvSpPr>
            <a:spLocks noGrp="1"/>
          </p:cNvSpPr>
          <p:nvPr>
            <p:ph type="title"/>
          </p:nvPr>
        </p:nvSpPr>
        <p:spPr>
          <a:xfrm>
            <a:off x="1804206" y="276620"/>
            <a:ext cx="8583588" cy="1060259"/>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MISSION</a:t>
            </a:r>
            <a:endParaRPr lang="en-US" sz="6600" dirty="0"/>
          </a:p>
        </p:txBody>
      </p:sp>
      <p:sp>
        <p:nvSpPr>
          <p:cNvPr id="3" name="Content Placeholder 2">
            <a:extLst>
              <a:ext uri="{FF2B5EF4-FFF2-40B4-BE49-F238E27FC236}">
                <a16:creationId xmlns:a16="http://schemas.microsoft.com/office/drawing/2014/main" id="{AEEED7EC-9C1A-021D-7EF4-12B28DB390F7}"/>
              </a:ext>
            </a:extLst>
          </p:cNvPr>
          <p:cNvSpPr>
            <a:spLocks noGrp="1"/>
          </p:cNvSpPr>
          <p:nvPr>
            <p:ph idx="1"/>
          </p:nvPr>
        </p:nvSpPr>
        <p:spPr>
          <a:xfrm>
            <a:off x="1093304" y="1623317"/>
            <a:ext cx="10228817" cy="4548883"/>
          </a:xfrm>
        </p:spPr>
        <p:txBody>
          <a:bodyPr>
            <a:normAutofit/>
          </a:bodyPr>
          <a:lstStyle/>
          <a:p>
            <a:pPr marL="0" indent="0" algn="just">
              <a:lnSpc>
                <a:spcPct val="200000"/>
              </a:lnSpc>
              <a:buNone/>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 promote high academic standards in psychology by creating an optimal and enriching learning environment, fostering ongoing professional and personal development and contributing effectively to society’s needs.</a:t>
            </a:r>
          </a:p>
        </p:txBody>
      </p:sp>
      <p:pic>
        <p:nvPicPr>
          <p:cNvPr id="4" name="Picture 4">
            <a:extLst>
              <a:ext uri="{FF2B5EF4-FFF2-40B4-BE49-F238E27FC236}">
                <a16:creationId xmlns:a16="http://schemas.microsoft.com/office/drawing/2014/main" id="{F90A9672-7F1B-B3FD-EC9D-0CBAD791A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F288891-857E-47D2-C36D-02A6D1941ABE}"/>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16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BF4F-4C0E-6AC9-A7E8-17CDC159BA99}"/>
              </a:ext>
            </a:extLst>
          </p:cNvPr>
          <p:cNvSpPr>
            <a:spLocks noGrp="1"/>
          </p:cNvSpPr>
          <p:nvPr>
            <p:ph type="title"/>
          </p:nvPr>
        </p:nvSpPr>
        <p:spPr>
          <a:xfrm>
            <a:off x="1736234" y="178904"/>
            <a:ext cx="9276323" cy="1280890"/>
          </a:xfrm>
        </p:spPr>
        <p:txBody>
          <a:bodyPr>
            <a:no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Workshops/Seminars/Conferences/Symposiums </a:t>
            </a:r>
            <a:br>
              <a:rPr lang="en-US" sz="3600" b="1" u="sng" dirty="0">
                <a:latin typeface="Times New Roman" panose="02020603050405020304" pitchFamily="18" charset="0"/>
                <a:ea typeface="Times New Roman" panose="02020603050405020304" pitchFamily="18" charset="0"/>
                <a:cs typeface="Times New Roman" panose="02020603050405020304" pitchFamily="18" charset="0"/>
              </a:rPr>
            </a:b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and Training Programs Attended</a:t>
            </a:r>
            <a:endParaRPr lang="en-US" sz="3600" dirty="0"/>
          </a:p>
        </p:txBody>
      </p:sp>
      <p:graphicFrame>
        <p:nvGraphicFramePr>
          <p:cNvPr id="4" name="Content Placeholder 3">
            <a:extLst>
              <a:ext uri="{FF2B5EF4-FFF2-40B4-BE49-F238E27FC236}">
                <a16:creationId xmlns:a16="http://schemas.microsoft.com/office/drawing/2014/main" id="{E589E8AC-349F-6FCA-FA53-8E5BAA570E79}"/>
              </a:ext>
            </a:extLst>
          </p:cNvPr>
          <p:cNvGraphicFramePr>
            <a:graphicFrameLocks noGrp="1"/>
          </p:cNvGraphicFramePr>
          <p:nvPr>
            <p:ph idx="1"/>
            <p:extLst>
              <p:ext uri="{D42A27DB-BD31-4B8C-83A1-F6EECF244321}">
                <p14:modId xmlns:p14="http://schemas.microsoft.com/office/powerpoint/2010/main" val="1057246502"/>
              </p:ext>
            </p:extLst>
          </p:nvPr>
        </p:nvGraphicFramePr>
        <p:xfrm>
          <a:off x="859995" y="1459794"/>
          <a:ext cx="10450735" cy="5219304"/>
        </p:xfrm>
        <a:graphic>
          <a:graphicData uri="http://schemas.openxmlformats.org/drawingml/2006/table">
            <a:tbl>
              <a:tblPr firstRow="1" firstCol="1" bandRow="1">
                <a:tableStyleId>{5C22544A-7EE6-4342-B048-85BDC9FD1C3A}</a:tableStyleId>
              </a:tblPr>
              <a:tblGrid>
                <a:gridCol w="1847505">
                  <a:extLst>
                    <a:ext uri="{9D8B030D-6E8A-4147-A177-3AD203B41FA5}">
                      <a16:colId xmlns:a16="http://schemas.microsoft.com/office/drawing/2014/main" val="3299516965"/>
                    </a:ext>
                  </a:extLst>
                </a:gridCol>
                <a:gridCol w="1646292">
                  <a:extLst>
                    <a:ext uri="{9D8B030D-6E8A-4147-A177-3AD203B41FA5}">
                      <a16:colId xmlns:a16="http://schemas.microsoft.com/office/drawing/2014/main" val="426237845"/>
                    </a:ext>
                  </a:extLst>
                </a:gridCol>
                <a:gridCol w="1371910">
                  <a:extLst>
                    <a:ext uri="{9D8B030D-6E8A-4147-A177-3AD203B41FA5}">
                      <a16:colId xmlns:a16="http://schemas.microsoft.com/office/drawing/2014/main" val="2855592999"/>
                    </a:ext>
                  </a:extLst>
                </a:gridCol>
                <a:gridCol w="1829215">
                  <a:extLst>
                    <a:ext uri="{9D8B030D-6E8A-4147-A177-3AD203B41FA5}">
                      <a16:colId xmlns:a16="http://schemas.microsoft.com/office/drawing/2014/main" val="2790590419"/>
                    </a:ext>
                  </a:extLst>
                </a:gridCol>
                <a:gridCol w="1829215">
                  <a:extLst>
                    <a:ext uri="{9D8B030D-6E8A-4147-A177-3AD203B41FA5}">
                      <a16:colId xmlns:a16="http://schemas.microsoft.com/office/drawing/2014/main" val="794318650"/>
                    </a:ext>
                  </a:extLst>
                </a:gridCol>
                <a:gridCol w="1926598">
                  <a:extLst>
                    <a:ext uri="{9D8B030D-6E8A-4147-A177-3AD203B41FA5}">
                      <a16:colId xmlns:a16="http://schemas.microsoft.com/office/drawing/2014/main" val="3904144147"/>
                    </a:ext>
                  </a:extLst>
                </a:gridCol>
              </a:tblGrid>
              <a:tr h="1214639">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Workshops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Seminars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Conferences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Symposiums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Training Programmes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4684067"/>
                  </a:ext>
                </a:extLst>
              </a:tr>
              <a:tr h="800933">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14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5414362"/>
                  </a:ext>
                </a:extLst>
              </a:tr>
              <a:tr h="800933">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12</a:t>
                      </a: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12</a:t>
                      </a: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8952058"/>
                  </a:ext>
                </a:extLst>
              </a:tr>
              <a:tr h="800933">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12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2047481"/>
                  </a:ext>
                </a:extLst>
              </a:tr>
              <a:tr h="800933">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775414"/>
                  </a:ext>
                </a:extLst>
              </a:tr>
              <a:tr h="800933">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04</a:t>
                      </a: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6803536"/>
                  </a:ext>
                </a:extLst>
              </a:tr>
            </a:tbl>
          </a:graphicData>
        </a:graphic>
      </p:graphicFrame>
      <p:pic>
        <p:nvPicPr>
          <p:cNvPr id="3" name="Picture 4">
            <a:extLst>
              <a:ext uri="{FF2B5EF4-FFF2-40B4-BE49-F238E27FC236}">
                <a16:creationId xmlns:a16="http://schemas.microsoft.com/office/drawing/2014/main" id="{D1336F4A-12C4-1C15-3571-855FBE34C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4F86D29-A5C7-CAAF-124D-F4BA0FE5666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0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55C4-242B-3648-79B2-9E0F5371CBD8}"/>
              </a:ext>
            </a:extLst>
          </p:cNvPr>
          <p:cNvSpPr>
            <a:spLocks noGrp="1"/>
          </p:cNvSpPr>
          <p:nvPr>
            <p:ph type="title"/>
          </p:nvPr>
        </p:nvSpPr>
        <p:spPr>
          <a:xfrm>
            <a:off x="1504623" y="94926"/>
            <a:ext cx="9632680" cy="1280890"/>
          </a:xfrm>
        </p:spPr>
        <p:txBody>
          <a:bodyPr>
            <a:noAutofit/>
          </a:bodyPr>
          <a:lstStyle/>
          <a:p>
            <a:pPr algn="ctr">
              <a:lnSpc>
                <a:spcPct val="100000"/>
              </a:lnSpc>
            </a:pP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Workshops/ Seminars/ Conferences/ Symposiums and Training Programs Conducted </a:t>
            </a:r>
            <a:endParaRPr lang="en-US" sz="3600" u="sng" dirty="0"/>
          </a:p>
        </p:txBody>
      </p:sp>
      <p:graphicFrame>
        <p:nvGraphicFramePr>
          <p:cNvPr id="4" name="Content Placeholder 3">
            <a:extLst>
              <a:ext uri="{FF2B5EF4-FFF2-40B4-BE49-F238E27FC236}">
                <a16:creationId xmlns:a16="http://schemas.microsoft.com/office/drawing/2014/main" id="{CC7185C0-CE86-0809-91D8-394F08FEC0B4}"/>
              </a:ext>
            </a:extLst>
          </p:cNvPr>
          <p:cNvGraphicFramePr>
            <a:graphicFrameLocks noGrp="1"/>
          </p:cNvGraphicFramePr>
          <p:nvPr>
            <p:ph idx="1"/>
            <p:extLst>
              <p:ext uri="{D42A27DB-BD31-4B8C-83A1-F6EECF244321}">
                <p14:modId xmlns:p14="http://schemas.microsoft.com/office/powerpoint/2010/main" val="2064661800"/>
              </p:ext>
            </p:extLst>
          </p:nvPr>
        </p:nvGraphicFramePr>
        <p:xfrm>
          <a:off x="859996" y="1493103"/>
          <a:ext cx="10520308" cy="4967331"/>
        </p:xfrm>
        <a:graphic>
          <a:graphicData uri="http://schemas.openxmlformats.org/drawingml/2006/table">
            <a:tbl>
              <a:tblPr firstRow="1" firstCol="1" bandRow="1">
                <a:tableStyleId>{5C22544A-7EE6-4342-B048-85BDC9FD1C3A}</a:tableStyleId>
              </a:tblPr>
              <a:tblGrid>
                <a:gridCol w="1850280">
                  <a:extLst>
                    <a:ext uri="{9D8B030D-6E8A-4147-A177-3AD203B41FA5}">
                      <a16:colId xmlns:a16="http://schemas.microsoft.com/office/drawing/2014/main" val="1966738804"/>
                    </a:ext>
                  </a:extLst>
                </a:gridCol>
                <a:gridCol w="1648766">
                  <a:extLst>
                    <a:ext uri="{9D8B030D-6E8A-4147-A177-3AD203B41FA5}">
                      <a16:colId xmlns:a16="http://schemas.microsoft.com/office/drawing/2014/main" val="3038523521"/>
                    </a:ext>
                  </a:extLst>
                </a:gridCol>
                <a:gridCol w="1373971">
                  <a:extLst>
                    <a:ext uri="{9D8B030D-6E8A-4147-A177-3AD203B41FA5}">
                      <a16:colId xmlns:a16="http://schemas.microsoft.com/office/drawing/2014/main" val="3265651193"/>
                    </a:ext>
                  </a:extLst>
                </a:gridCol>
                <a:gridCol w="1831963">
                  <a:extLst>
                    <a:ext uri="{9D8B030D-6E8A-4147-A177-3AD203B41FA5}">
                      <a16:colId xmlns:a16="http://schemas.microsoft.com/office/drawing/2014/main" val="2429550637"/>
                    </a:ext>
                  </a:extLst>
                </a:gridCol>
                <a:gridCol w="1831963">
                  <a:extLst>
                    <a:ext uri="{9D8B030D-6E8A-4147-A177-3AD203B41FA5}">
                      <a16:colId xmlns:a16="http://schemas.microsoft.com/office/drawing/2014/main" val="4143851412"/>
                    </a:ext>
                  </a:extLst>
                </a:gridCol>
                <a:gridCol w="1983365">
                  <a:extLst>
                    <a:ext uri="{9D8B030D-6E8A-4147-A177-3AD203B41FA5}">
                      <a16:colId xmlns:a16="http://schemas.microsoft.com/office/drawing/2014/main" val="514672543"/>
                    </a:ext>
                  </a:extLst>
                </a:gridCol>
              </a:tblGrid>
              <a:tr h="1140596">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Academic Year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Workshops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Seminars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Conferences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Symposiums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Training Programmes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08989508"/>
                  </a:ext>
                </a:extLst>
              </a:tr>
              <a:tr h="765347">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4908090"/>
                  </a:ext>
                </a:extLst>
              </a:tr>
              <a:tr h="765347">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2018-2019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02</a:t>
                      </a: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371236"/>
                  </a:ext>
                </a:extLst>
              </a:tr>
              <a:tr h="765347">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2019-2020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01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9348055"/>
                  </a:ext>
                </a:extLst>
              </a:tr>
              <a:tr h="765347">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230924"/>
                  </a:ext>
                </a:extLst>
              </a:tr>
              <a:tr h="765347">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2021-2022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01</a:t>
                      </a: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01</a:t>
                      </a:r>
                    </a:p>
                  </a:txBody>
                  <a:tcPr marL="68580" marR="68580" marT="0" marB="0" anchor="ctr"/>
                </a:tc>
                <a:tc>
                  <a:txBody>
                    <a:bodyPr/>
                    <a:lstStyle/>
                    <a:p>
                      <a:pPr marL="0" marR="0" algn="ctr">
                        <a:lnSpc>
                          <a:spcPct val="100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02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7756358"/>
                  </a:ext>
                </a:extLst>
              </a:tr>
            </a:tbl>
          </a:graphicData>
        </a:graphic>
      </p:graphicFrame>
      <p:pic>
        <p:nvPicPr>
          <p:cNvPr id="3" name="Picture 4">
            <a:extLst>
              <a:ext uri="{FF2B5EF4-FFF2-40B4-BE49-F238E27FC236}">
                <a16:creationId xmlns:a16="http://schemas.microsoft.com/office/drawing/2014/main" id="{01A71D73-920F-F8C7-B1EA-9FC851BC7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E3F8584-B424-279E-3E75-394A61D09EB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29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995B5-5B2F-06FE-54DA-2417FC6CF67C}"/>
              </a:ext>
            </a:extLst>
          </p:cNvPr>
          <p:cNvSpPr>
            <a:spLocks noGrp="1"/>
          </p:cNvSpPr>
          <p:nvPr>
            <p:ph type="title"/>
          </p:nvPr>
        </p:nvSpPr>
        <p:spPr>
          <a:xfrm>
            <a:off x="1890135" y="293514"/>
            <a:ext cx="9382514" cy="822352"/>
          </a:xfrm>
        </p:spPr>
        <p:txBody>
          <a:bodyPr>
            <a:normAutofit/>
          </a:bodyPr>
          <a:lstStyle/>
          <a:p>
            <a:pPr algn="ctr"/>
            <a:r>
              <a:rPr lang="en-US" sz="3600" b="1" u="sng" dirty="0">
                <a:solidFill>
                  <a:schemeClr val="tx1"/>
                </a:solidFill>
                <a:latin typeface="Times New Roman" panose="02020603050405020304" pitchFamily="18" charset="0"/>
                <a:cs typeface="Times New Roman" panose="02020603050405020304" pitchFamily="18" charset="0"/>
              </a:rPr>
              <a:t>Projects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A583B58-9820-A1C7-F0BD-36956C95F6E3}"/>
              </a:ext>
            </a:extLst>
          </p:cNvPr>
          <p:cNvSpPr>
            <a:spLocks noGrp="1"/>
          </p:cNvSpPr>
          <p:nvPr>
            <p:ph idx="1"/>
          </p:nvPr>
        </p:nvSpPr>
        <p:spPr>
          <a:xfrm>
            <a:off x="1623453" y="1314453"/>
            <a:ext cx="9649196" cy="5165859"/>
          </a:xfrm>
        </p:spPr>
        <p:txBody>
          <a:bodyPr>
            <a:normAutofit/>
          </a:bodyPr>
          <a:lstStyle/>
          <a:p>
            <a:pPr marL="0" marR="0" indent="0" algn="just">
              <a:lnSpc>
                <a:spcPct val="150000"/>
              </a:lnSpc>
              <a:spcBef>
                <a:spcPts val="0"/>
              </a:spcBef>
              <a:spcAft>
                <a:spcPts val="0"/>
              </a:spcAft>
              <a:buNone/>
              <a:tabLst>
                <a:tab pos="57150" algn="l"/>
              </a:tabLs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Ongoing Project: </a:t>
            </a:r>
          </a:p>
          <a:p>
            <a:pPr marR="0" algn="just">
              <a:lnSpc>
                <a:spcPct val="150000"/>
              </a:lnSpc>
              <a:spcBef>
                <a:spcPts val="0"/>
              </a:spcBef>
              <a:spcAft>
                <a:spcPts val="0"/>
              </a:spcAft>
              <a:buFont typeface="Wingdings" panose="05000000000000000000" pitchFamily="2" charset="2"/>
              <a:buChar char="§"/>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Navigating Road Safety challenges: promoting mental health and well-being among BPCL Petrol truck drivers, funded by BPCL- 12Lakhs</a:t>
            </a:r>
          </a:p>
          <a:p>
            <a:pPr marR="0" lvl="0" algn="just">
              <a:lnSpc>
                <a:spcPct val="150000"/>
              </a:lnSpc>
              <a:spcBef>
                <a:spcPts val="0"/>
              </a:spcBef>
              <a:spcAft>
                <a:spcPts val="0"/>
              </a:spcAft>
              <a:buFont typeface="Wingdings" panose="05000000000000000000" pitchFamily="2" charset="2"/>
              <a:buChar char="§"/>
            </a:pPr>
            <a:r>
              <a:rPr lang="en-GB" sz="2400" dirty="0">
                <a:solidFill>
                  <a:schemeClr val="tx1"/>
                </a:solidFill>
                <a:effectLst/>
                <a:latin typeface="Times New Roman" panose="02020603050405020304" pitchFamily="18" charset="0"/>
                <a:ea typeface="Calibri" panose="020F0502020204030204" pitchFamily="34" charset="0"/>
              </a:rPr>
              <a:t>Project Submitted in ICMR (2023 April): Effect of Yoga and Meditation on the level of Stress, Illness Perception and Well-Being among Diabetic Patients.</a:t>
            </a:r>
          </a:p>
          <a:p>
            <a:pPr marL="0" marR="0" indent="0" algn="just">
              <a:lnSpc>
                <a:spcPct val="150000"/>
              </a:lnSpc>
              <a:spcBef>
                <a:spcPts val="0"/>
              </a:spcBef>
              <a:spcAft>
                <a:spcPts val="0"/>
              </a:spcAft>
              <a:buNone/>
            </a:pPr>
            <a:endParaRPr lang="en-US" sz="2400" dirty="0">
              <a:solidFill>
                <a:schemeClr val="tx1"/>
              </a:solidFill>
              <a:effectLst/>
              <a:latin typeface="Times New Roman" panose="02020603050405020304" pitchFamily="18" charset="0"/>
              <a:ea typeface="Calibri" panose="020F0502020204030204" pitchFamily="34" charset="0"/>
            </a:endParaRPr>
          </a:p>
          <a:p>
            <a:pPr marL="0" marR="0" indent="0" algn="just">
              <a:lnSpc>
                <a:spcPct val="150000"/>
              </a:lnSpc>
              <a:spcBef>
                <a:spcPts val="0"/>
              </a:spcBef>
              <a:spcAft>
                <a:spcPts val="0"/>
              </a:spcAft>
              <a:buNone/>
            </a:pPr>
            <a:r>
              <a:rPr lang="en-GB" sz="2400" b="1" dirty="0">
                <a:solidFill>
                  <a:schemeClr val="tx1"/>
                </a:solidFill>
                <a:effectLst/>
                <a:latin typeface="Times New Roman" panose="02020603050405020304" pitchFamily="18" charset="0"/>
                <a:ea typeface="Calibri" panose="020F0502020204030204" pitchFamily="34" charset="0"/>
              </a:rPr>
              <a:t>PATENTS: </a:t>
            </a:r>
            <a:r>
              <a:rPr lang="en-US" sz="2400" dirty="0">
                <a:solidFill>
                  <a:schemeClr val="tx1"/>
                </a:solidFill>
                <a:effectLst/>
                <a:latin typeface="Times New Roman" panose="02020603050405020304" pitchFamily="18" charset="0"/>
                <a:ea typeface="Calibri" panose="020F0502020204030204" pitchFamily="34" charset="0"/>
              </a:rPr>
              <a:t>COVID – 19 Distress Scale submitted for patent, Application No: 202341088, Patent No: 4088 </a:t>
            </a:r>
          </a:p>
        </p:txBody>
      </p:sp>
      <p:pic>
        <p:nvPicPr>
          <p:cNvPr id="4" name="Picture 4">
            <a:extLst>
              <a:ext uri="{FF2B5EF4-FFF2-40B4-BE49-F238E27FC236}">
                <a16:creationId xmlns:a16="http://schemas.microsoft.com/office/drawing/2014/main" id="{14ED8E96-95EB-2BB7-F32E-37618A5B7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7A03736-F838-3B85-C306-B6EABACB247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30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D40C-8D25-382C-CF3E-281B55093DC3}"/>
              </a:ext>
            </a:extLst>
          </p:cNvPr>
          <p:cNvSpPr>
            <a:spLocks noGrp="1"/>
          </p:cNvSpPr>
          <p:nvPr>
            <p:ph type="title"/>
          </p:nvPr>
        </p:nvSpPr>
        <p:spPr>
          <a:xfrm>
            <a:off x="1640156" y="139016"/>
            <a:ext cx="8911687" cy="1027782"/>
          </a:xfrm>
        </p:spPr>
        <p:txBody>
          <a:bodyPr>
            <a:normAutofit/>
          </a:bodyPr>
          <a:lstStyle/>
          <a:p>
            <a:pPr algn="ctr"/>
            <a:r>
              <a:rPr lang="en-GB" sz="3600" b="1" u="sng" dirty="0">
                <a:solidFill>
                  <a:schemeClr val="tx1"/>
                </a:solidFill>
                <a:effectLst/>
                <a:latin typeface="Times New Roman" panose="02020603050405020304" pitchFamily="18" charset="0"/>
                <a:ea typeface="Calibri" panose="020F0502020204030204" pitchFamily="34" charset="0"/>
              </a:rPr>
              <a:t>NO OF JRF/ SRF SCHOLARSHIPS</a:t>
            </a:r>
            <a:endParaRPr lang="en-US" sz="3600" dirty="0"/>
          </a:p>
        </p:txBody>
      </p:sp>
      <p:graphicFrame>
        <p:nvGraphicFramePr>
          <p:cNvPr id="4" name="Content Placeholder 3">
            <a:extLst>
              <a:ext uri="{FF2B5EF4-FFF2-40B4-BE49-F238E27FC236}">
                <a16:creationId xmlns:a16="http://schemas.microsoft.com/office/drawing/2014/main" id="{6E97760D-AF75-D095-03D9-3BEBF34CF621}"/>
              </a:ext>
            </a:extLst>
          </p:cNvPr>
          <p:cNvGraphicFramePr>
            <a:graphicFrameLocks noGrp="1"/>
          </p:cNvGraphicFramePr>
          <p:nvPr>
            <p:ph idx="1"/>
            <p:extLst>
              <p:ext uri="{D42A27DB-BD31-4B8C-83A1-F6EECF244321}">
                <p14:modId xmlns:p14="http://schemas.microsoft.com/office/powerpoint/2010/main" val="704986009"/>
              </p:ext>
            </p:extLst>
          </p:nvPr>
        </p:nvGraphicFramePr>
        <p:xfrm>
          <a:off x="1902393" y="1495671"/>
          <a:ext cx="8126189" cy="3116085"/>
        </p:xfrm>
        <a:graphic>
          <a:graphicData uri="http://schemas.openxmlformats.org/drawingml/2006/table">
            <a:tbl>
              <a:tblPr firstRow="1" firstCol="1" bandRow="1">
                <a:tableStyleId>{5C22544A-7EE6-4342-B048-85BDC9FD1C3A}</a:tableStyleId>
              </a:tblPr>
              <a:tblGrid>
                <a:gridCol w="4078088">
                  <a:extLst>
                    <a:ext uri="{9D8B030D-6E8A-4147-A177-3AD203B41FA5}">
                      <a16:colId xmlns:a16="http://schemas.microsoft.com/office/drawing/2014/main" val="3752559524"/>
                    </a:ext>
                  </a:extLst>
                </a:gridCol>
                <a:gridCol w="4048101">
                  <a:extLst>
                    <a:ext uri="{9D8B030D-6E8A-4147-A177-3AD203B41FA5}">
                      <a16:colId xmlns:a16="http://schemas.microsoft.com/office/drawing/2014/main" val="3582858403"/>
                    </a:ext>
                  </a:extLst>
                </a:gridCol>
              </a:tblGrid>
              <a:tr h="911845">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Academic Year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JRF/SRF</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0688798"/>
                  </a:ext>
                </a:extLst>
              </a:tr>
              <a:tr h="440848">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2017-2018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7203313"/>
                  </a:ext>
                </a:extLst>
              </a:tr>
              <a:tr h="440848">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2018-2019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537061"/>
                  </a:ext>
                </a:extLst>
              </a:tr>
              <a:tr h="440848">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2019-2020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0263264"/>
                  </a:ext>
                </a:extLst>
              </a:tr>
              <a:tr h="440848">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2020-2021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09</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8303049"/>
                  </a:ext>
                </a:extLst>
              </a:tr>
              <a:tr h="440848">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2021-2022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8823578"/>
                  </a:ext>
                </a:extLst>
              </a:tr>
            </a:tbl>
          </a:graphicData>
        </a:graphic>
      </p:graphicFrame>
      <p:sp>
        <p:nvSpPr>
          <p:cNvPr id="6" name="TextBox 5">
            <a:extLst>
              <a:ext uri="{FF2B5EF4-FFF2-40B4-BE49-F238E27FC236}">
                <a16:creationId xmlns:a16="http://schemas.microsoft.com/office/drawing/2014/main" id="{1D15C8DA-1490-0330-B6A0-E66F65FA625A}"/>
              </a:ext>
            </a:extLst>
          </p:cNvPr>
          <p:cNvSpPr txBox="1"/>
          <p:nvPr/>
        </p:nvSpPr>
        <p:spPr>
          <a:xfrm>
            <a:off x="3079617" y="4940628"/>
            <a:ext cx="6789939" cy="1339662"/>
          </a:xfrm>
          <a:prstGeom prst="rect">
            <a:avLst/>
          </a:prstGeom>
          <a:noFill/>
        </p:spPr>
        <p:txBody>
          <a:bodyPr wrap="square">
            <a:spAutoFit/>
          </a:bodyPr>
          <a:lstStyle/>
          <a:p>
            <a:pPr marL="0" marR="0" algn="just">
              <a:lnSpc>
                <a:spcPct val="115000"/>
              </a:lnSpc>
              <a:spcBef>
                <a:spcPts val="0"/>
              </a:spcBef>
              <a:spcAft>
                <a:spcPts val="0"/>
              </a:spcAft>
              <a:tabLst>
                <a:tab pos="57150" algn="l"/>
              </a:tabLst>
            </a:pP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POST DOCTROL FELLOWSHIP: 1</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tabLst>
                <a:tab pos="57150" algn="l"/>
              </a:tabLst>
            </a:pPr>
            <a:r>
              <a:rPr lang="en-US" sz="24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571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Dr. B. Vijaya Bhaskar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4">
            <a:extLst>
              <a:ext uri="{FF2B5EF4-FFF2-40B4-BE49-F238E27FC236}">
                <a16:creationId xmlns:a16="http://schemas.microsoft.com/office/drawing/2014/main" id="{8A139164-FC6C-E914-3D25-FA9EA3D08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C0D97C8-276C-C1E3-C8AF-7167FA1659C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06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E3B0-1130-5F2C-247A-99E7CAE66954}"/>
              </a:ext>
            </a:extLst>
          </p:cNvPr>
          <p:cNvSpPr>
            <a:spLocks noGrp="1"/>
          </p:cNvSpPr>
          <p:nvPr>
            <p:ph type="title"/>
          </p:nvPr>
        </p:nvSpPr>
        <p:spPr>
          <a:xfrm>
            <a:off x="1640156" y="353205"/>
            <a:ext cx="8911687" cy="952899"/>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DEPARTMENTAL LIBRARY BOOKS</a:t>
            </a:r>
            <a:endParaRPr lang="en-US" sz="3600" dirty="0"/>
          </a:p>
        </p:txBody>
      </p:sp>
      <p:graphicFrame>
        <p:nvGraphicFramePr>
          <p:cNvPr id="4" name="Content Placeholder 3">
            <a:extLst>
              <a:ext uri="{FF2B5EF4-FFF2-40B4-BE49-F238E27FC236}">
                <a16:creationId xmlns:a16="http://schemas.microsoft.com/office/drawing/2014/main" id="{1A238CC1-8CF1-FA4E-EDF1-12BB13536D1B}"/>
              </a:ext>
            </a:extLst>
          </p:cNvPr>
          <p:cNvGraphicFramePr>
            <a:graphicFrameLocks noGrp="1"/>
          </p:cNvGraphicFramePr>
          <p:nvPr>
            <p:ph idx="1"/>
            <p:extLst>
              <p:ext uri="{D42A27DB-BD31-4B8C-83A1-F6EECF244321}">
                <p14:modId xmlns:p14="http://schemas.microsoft.com/office/powerpoint/2010/main" val="1033945154"/>
              </p:ext>
            </p:extLst>
          </p:nvPr>
        </p:nvGraphicFramePr>
        <p:xfrm>
          <a:off x="1528935" y="2096630"/>
          <a:ext cx="9313034" cy="2664739"/>
        </p:xfrm>
        <a:graphic>
          <a:graphicData uri="http://schemas.openxmlformats.org/drawingml/2006/table">
            <a:tbl>
              <a:tblPr firstRow="1" firstCol="1" bandRow="1">
                <a:tableStyleId>{5C22544A-7EE6-4342-B048-85BDC9FD1C3A}</a:tableStyleId>
              </a:tblPr>
              <a:tblGrid>
                <a:gridCol w="1155377">
                  <a:extLst>
                    <a:ext uri="{9D8B030D-6E8A-4147-A177-3AD203B41FA5}">
                      <a16:colId xmlns:a16="http://schemas.microsoft.com/office/drawing/2014/main" val="2633017911"/>
                    </a:ext>
                  </a:extLst>
                </a:gridCol>
                <a:gridCol w="3501141">
                  <a:extLst>
                    <a:ext uri="{9D8B030D-6E8A-4147-A177-3AD203B41FA5}">
                      <a16:colId xmlns:a16="http://schemas.microsoft.com/office/drawing/2014/main" val="2552638217"/>
                    </a:ext>
                  </a:extLst>
                </a:gridCol>
                <a:gridCol w="2328258">
                  <a:extLst>
                    <a:ext uri="{9D8B030D-6E8A-4147-A177-3AD203B41FA5}">
                      <a16:colId xmlns:a16="http://schemas.microsoft.com/office/drawing/2014/main" val="1008820552"/>
                    </a:ext>
                  </a:extLst>
                </a:gridCol>
                <a:gridCol w="2328258">
                  <a:extLst>
                    <a:ext uri="{9D8B030D-6E8A-4147-A177-3AD203B41FA5}">
                      <a16:colId xmlns:a16="http://schemas.microsoft.com/office/drawing/2014/main" val="3703242927"/>
                    </a:ext>
                  </a:extLst>
                </a:gridCol>
              </a:tblGrid>
              <a:tr h="1385477">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S. No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Department Library Books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GFATM Project Funding Books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Total Books</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1196863"/>
                  </a:ext>
                </a:extLst>
              </a:tr>
              <a:tr h="127926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423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253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676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5471601"/>
                  </a:ext>
                </a:extLst>
              </a:tr>
            </a:tbl>
          </a:graphicData>
        </a:graphic>
      </p:graphicFrame>
      <p:sp>
        <p:nvSpPr>
          <p:cNvPr id="5" name="Rectangle 1">
            <a:extLst>
              <a:ext uri="{FF2B5EF4-FFF2-40B4-BE49-F238E27FC236}">
                <a16:creationId xmlns:a16="http://schemas.microsoft.com/office/drawing/2014/main" id="{1F0DABCB-C646-523E-CCC8-960EC5178BC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4">
            <a:extLst>
              <a:ext uri="{FF2B5EF4-FFF2-40B4-BE49-F238E27FC236}">
                <a16:creationId xmlns:a16="http://schemas.microsoft.com/office/drawing/2014/main" id="{758096E8-B447-0787-068D-434C622E3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76AD4B3-6CDA-F3F3-0443-60A7DD6E0BC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80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5B98349-6F40-E5FE-1FD2-8FF3E62E1708}"/>
              </a:ext>
            </a:extLst>
          </p:cNvPr>
          <p:cNvGraphicFramePr>
            <a:graphicFrameLocks noGrp="1"/>
          </p:cNvGraphicFramePr>
          <p:nvPr>
            <p:ph idx="1"/>
            <p:extLst>
              <p:ext uri="{D42A27DB-BD31-4B8C-83A1-F6EECF244321}">
                <p14:modId xmlns:p14="http://schemas.microsoft.com/office/powerpoint/2010/main" val="4191688814"/>
              </p:ext>
            </p:extLst>
          </p:nvPr>
        </p:nvGraphicFramePr>
        <p:xfrm>
          <a:off x="451249" y="1256122"/>
          <a:ext cx="11230693" cy="5435168"/>
        </p:xfrm>
        <a:graphic>
          <a:graphicData uri="http://schemas.openxmlformats.org/drawingml/2006/table">
            <a:tbl>
              <a:tblPr firstRow="1" firstCol="1" bandRow="1">
                <a:tableStyleId>{5C22544A-7EE6-4342-B048-85BDC9FD1C3A}</a:tableStyleId>
              </a:tblPr>
              <a:tblGrid>
                <a:gridCol w="655358">
                  <a:extLst>
                    <a:ext uri="{9D8B030D-6E8A-4147-A177-3AD203B41FA5}">
                      <a16:colId xmlns:a16="http://schemas.microsoft.com/office/drawing/2014/main" val="1503935530"/>
                    </a:ext>
                  </a:extLst>
                </a:gridCol>
                <a:gridCol w="4289500">
                  <a:extLst>
                    <a:ext uri="{9D8B030D-6E8A-4147-A177-3AD203B41FA5}">
                      <a16:colId xmlns:a16="http://schemas.microsoft.com/office/drawing/2014/main" val="734271791"/>
                    </a:ext>
                  </a:extLst>
                </a:gridCol>
                <a:gridCol w="3457209">
                  <a:extLst>
                    <a:ext uri="{9D8B030D-6E8A-4147-A177-3AD203B41FA5}">
                      <a16:colId xmlns:a16="http://schemas.microsoft.com/office/drawing/2014/main" val="3501838795"/>
                    </a:ext>
                  </a:extLst>
                </a:gridCol>
                <a:gridCol w="2828626">
                  <a:extLst>
                    <a:ext uri="{9D8B030D-6E8A-4147-A177-3AD203B41FA5}">
                      <a16:colId xmlns:a16="http://schemas.microsoft.com/office/drawing/2014/main" val="1627190269"/>
                    </a:ext>
                  </a:extLst>
                </a:gridCol>
              </a:tblGrid>
              <a:tr h="1296364">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S.</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No.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Industry/institutions/university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Nature of linkage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Duration</a:t>
                      </a:r>
                    </a:p>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(from – to)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extLst>
                  <a:ext uri="{0D108BD9-81ED-4DB2-BD59-A6C34878D82A}">
                    <a16:rowId xmlns:a16="http://schemas.microsoft.com/office/drawing/2014/main" val="3235698214"/>
                  </a:ext>
                </a:extLst>
              </a:tr>
              <a:tr h="1033729">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Defense Institute of Psychological Research (DIPR), India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rowSpan="2">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Projects, Research, Conferences, Online Journals </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Research, Projects, Workshops and Teaching Exchange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27-12-2022</a:t>
                      </a:r>
                    </a:p>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to</a:t>
                      </a:r>
                    </a:p>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27-12-2032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extLst>
                  <a:ext uri="{0D108BD9-81ED-4DB2-BD59-A6C34878D82A}">
                    <a16:rowId xmlns:a16="http://schemas.microsoft.com/office/drawing/2014/main" val="253160907"/>
                  </a:ext>
                </a:extLst>
              </a:tr>
              <a:tr h="1050540">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Orange Neurosciences, Canada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31-05-2023</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to</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31-05-2028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extLst>
                  <a:ext uri="{0D108BD9-81ED-4DB2-BD59-A6C34878D82A}">
                    <a16:rowId xmlns:a16="http://schemas.microsoft.com/office/drawing/2014/main" val="2195894286"/>
                  </a:ext>
                </a:extLst>
              </a:tr>
              <a:tr h="1558999">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University Hospitals of Geneva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Projects, Research, Conferences, Online Journals and Books Publication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2009</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to</a:t>
                      </a:r>
                    </a:p>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till date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9" marR="67269" marT="0" marB="0" anchor="ctr"/>
                </a:tc>
                <a:extLst>
                  <a:ext uri="{0D108BD9-81ED-4DB2-BD59-A6C34878D82A}">
                    <a16:rowId xmlns:a16="http://schemas.microsoft.com/office/drawing/2014/main" val="274359823"/>
                  </a:ext>
                </a:extLst>
              </a:tr>
            </a:tbl>
          </a:graphicData>
        </a:graphic>
      </p:graphicFrame>
      <p:pic>
        <p:nvPicPr>
          <p:cNvPr id="3" name="Picture 4">
            <a:extLst>
              <a:ext uri="{FF2B5EF4-FFF2-40B4-BE49-F238E27FC236}">
                <a16:creationId xmlns:a16="http://schemas.microsoft.com/office/drawing/2014/main" id="{14027E8D-E6AA-9591-B8D6-2B8777E8D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7D65CE7-3E19-C049-C2FF-6FEFC6AD443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0F26EF-7F75-761B-8714-06BB631EF49B}"/>
              </a:ext>
            </a:extLst>
          </p:cNvPr>
          <p:cNvSpPr txBox="1"/>
          <p:nvPr/>
        </p:nvSpPr>
        <p:spPr>
          <a:xfrm>
            <a:off x="1697105" y="178904"/>
            <a:ext cx="8738982" cy="1077218"/>
          </a:xfrm>
          <a:prstGeom prst="rect">
            <a:avLst/>
          </a:prstGeom>
          <a:noFill/>
        </p:spPr>
        <p:txBody>
          <a:bodyPr wrap="square">
            <a:spAutoFit/>
          </a:bodyPr>
          <a:lstStyle/>
          <a:p>
            <a:pPr algn="ctr"/>
            <a:r>
              <a:rPr lang="en-US" sz="32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MOUS WITH NATIONAL/INTERNATIONAL INSTITUTIONS</a:t>
            </a:r>
            <a:endParaRPr lang="en-US" sz="3200" dirty="0"/>
          </a:p>
        </p:txBody>
      </p:sp>
    </p:spTree>
    <p:extLst>
      <p:ext uri="{BB962C8B-B14F-4D97-AF65-F5344CB8AC3E}">
        <p14:creationId xmlns:p14="http://schemas.microsoft.com/office/powerpoint/2010/main" val="1636688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3AA0B-EDBF-9141-952E-3D893C3EFD35}"/>
              </a:ext>
            </a:extLst>
          </p:cNvPr>
          <p:cNvSpPr>
            <a:spLocks noGrp="1"/>
          </p:cNvSpPr>
          <p:nvPr>
            <p:ph idx="1"/>
          </p:nvPr>
        </p:nvSpPr>
        <p:spPr>
          <a:xfrm>
            <a:off x="859996" y="1314455"/>
            <a:ext cx="10381161" cy="5383367"/>
          </a:xfrm>
        </p:spPr>
        <p:txBody>
          <a:bodyPr>
            <a:noAutofit/>
          </a:bodyPr>
          <a:lstStyle/>
          <a:p>
            <a:pPr algn="just">
              <a:lnSpc>
                <a:spcPct val="200000"/>
              </a:lnSpc>
              <a:spcBef>
                <a:spcPts val="0"/>
              </a:spcBef>
              <a:buFont typeface="Wingdings" panose="05000000000000000000" pitchFamily="2" charset="2"/>
              <a:buChar char="§"/>
              <a:tabLst>
                <a:tab pos="57150" algn="l"/>
              </a:tabLs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Counseling skills in Hospitals, Disability Institutions Schools, Central Jails and Industries.</a:t>
            </a:r>
          </a:p>
          <a:p>
            <a:pPr algn="just">
              <a:lnSpc>
                <a:spcPct val="200000"/>
              </a:lnSpc>
              <a:spcBef>
                <a:spcPts val="0"/>
              </a:spcBef>
              <a:buFont typeface="Wingdings" panose="05000000000000000000" pitchFamily="2" charset="2"/>
              <a:buChar char="§"/>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Brain Mapping, </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ehavioural</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and Clinical skills in Central Bureau of Investigation (CBI), Andhra Pradesh State Forensic Science Service, Juvenile Delinquency and Family Court.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0"/>
              </a:spcBef>
              <a:buFont typeface="Wingdings" panose="05000000000000000000" pitchFamily="2" charset="2"/>
              <a:buChar char="§"/>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SPSS Advanced Statistics Module</a:t>
            </a:r>
          </a:p>
          <a:p>
            <a:pPr algn="just">
              <a:lnSpc>
                <a:spcPct val="200000"/>
              </a:lnSpc>
              <a:spcBef>
                <a:spcPts val="0"/>
              </a:spcBef>
              <a:buFont typeface="Wingdings" panose="05000000000000000000" pitchFamily="2" charset="2"/>
              <a:buChar char="§"/>
              <a:tabLst>
                <a:tab pos="571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Guidance for UGC NET/SLET/GRE and other Competitive Examinations</a:t>
            </a:r>
          </a:p>
        </p:txBody>
      </p:sp>
      <p:pic>
        <p:nvPicPr>
          <p:cNvPr id="2" name="Picture 4">
            <a:extLst>
              <a:ext uri="{FF2B5EF4-FFF2-40B4-BE49-F238E27FC236}">
                <a16:creationId xmlns:a16="http://schemas.microsoft.com/office/drawing/2014/main" id="{F218879B-EB1E-A956-2021-E644D30FC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C42EED8C-8F55-BDCB-FB9B-785619F56FC5}"/>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14EF15-0407-715F-E435-A550E68C939A}"/>
              </a:ext>
            </a:extLst>
          </p:cNvPr>
          <p:cNvSpPr txBox="1"/>
          <p:nvPr/>
        </p:nvSpPr>
        <p:spPr>
          <a:xfrm>
            <a:off x="2350190" y="51794"/>
            <a:ext cx="7491619" cy="1200329"/>
          </a:xfrm>
          <a:prstGeom prst="rect">
            <a:avLst/>
          </a:prstGeom>
          <a:noFill/>
        </p:spPr>
        <p:txBody>
          <a:bodyPr wrap="square">
            <a:spAutoFit/>
          </a:bodyPr>
          <a:lstStyle/>
          <a:p>
            <a:pPr marL="0" marR="0" indent="0" algn="ctr">
              <a:spcBef>
                <a:spcPts val="0"/>
              </a:spcBef>
              <a:spcAft>
                <a:spcPts val="0"/>
              </a:spcAft>
              <a:buNone/>
              <a:tabLst>
                <a:tab pos="57150" algn="l"/>
              </a:tabLst>
            </a:pPr>
            <a:r>
              <a:rPr lang="en-US" sz="36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SKILL DEVELOPMENT PROGRAMMES</a:t>
            </a:r>
            <a:endParaRPr lang="en-US" sz="3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286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04E88-7C4C-BF40-BBE3-E6B17218AEAB}"/>
              </a:ext>
            </a:extLst>
          </p:cNvPr>
          <p:cNvSpPr>
            <a:spLocks noGrp="1"/>
          </p:cNvSpPr>
          <p:nvPr>
            <p:ph type="title"/>
          </p:nvPr>
        </p:nvSpPr>
        <p:spPr>
          <a:xfrm>
            <a:off x="1105997" y="51632"/>
            <a:ext cx="9980006" cy="534256"/>
          </a:xfrm>
        </p:spPr>
        <p:txBody>
          <a:bodyPr>
            <a:noAutofit/>
          </a:bodyPr>
          <a:lstStyle/>
          <a:p>
            <a:pPr algn="ctr"/>
            <a:r>
              <a:rPr lang="en-US" sz="3200" b="1" u="sng" dirty="0">
                <a:effectLst/>
                <a:latin typeface="Times New Roman" panose="02020603050405020304" pitchFamily="18" charset="0"/>
                <a:ea typeface="Times New Roman" panose="02020603050405020304" pitchFamily="18" charset="0"/>
                <a:cs typeface="Times New Roman" panose="02020603050405020304" pitchFamily="18" charset="0"/>
              </a:rPr>
              <a:t>DISTINGUISHED ALUMINI</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000E4977-30F1-4F78-4242-209028F094B0}"/>
              </a:ext>
            </a:extLst>
          </p:cNvPr>
          <p:cNvGraphicFramePr>
            <a:graphicFrameLocks noGrp="1"/>
          </p:cNvGraphicFramePr>
          <p:nvPr>
            <p:ph idx="1"/>
            <p:extLst>
              <p:ext uri="{D42A27DB-BD31-4B8C-83A1-F6EECF244321}">
                <p14:modId xmlns:p14="http://schemas.microsoft.com/office/powerpoint/2010/main" val="3202155715"/>
              </p:ext>
            </p:extLst>
          </p:nvPr>
        </p:nvGraphicFramePr>
        <p:xfrm>
          <a:off x="1230442" y="458615"/>
          <a:ext cx="10233061" cy="6242915"/>
        </p:xfrm>
        <a:graphic>
          <a:graphicData uri="http://schemas.openxmlformats.org/drawingml/2006/table">
            <a:tbl>
              <a:tblPr firstRow="1" firstCol="1" bandRow="1">
                <a:tableStyleId>{5C22544A-7EE6-4342-B048-85BDC9FD1C3A}</a:tableStyleId>
              </a:tblPr>
              <a:tblGrid>
                <a:gridCol w="395984">
                  <a:extLst>
                    <a:ext uri="{9D8B030D-6E8A-4147-A177-3AD203B41FA5}">
                      <a16:colId xmlns:a16="http://schemas.microsoft.com/office/drawing/2014/main" val="726837554"/>
                    </a:ext>
                  </a:extLst>
                </a:gridCol>
                <a:gridCol w="2268881">
                  <a:extLst>
                    <a:ext uri="{9D8B030D-6E8A-4147-A177-3AD203B41FA5}">
                      <a16:colId xmlns:a16="http://schemas.microsoft.com/office/drawing/2014/main" val="3538030434"/>
                    </a:ext>
                  </a:extLst>
                </a:gridCol>
                <a:gridCol w="7568196">
                  <a:extLst>
                    <a:ext uri="{9D8B030D-6E8A-4147-A177-3AD203B41FA5}">
                      <a16:colId xmlns:a16="http://schemas.microsoft.com/office/drawing/2014/main" val="1255254344"/>
                    </a:ext>
                  </a:extLst>
                </a:gridCol>
              </a:tblGrid>
              <a:tr h="503341">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S. NO</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NAME OF THE DISTINGUISHED ALUMNI</a:t>
                      </a:r>
                    </a:p>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POSITION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455237937"/>
                  </a:ext>
                </a:extLst>
              </a:tr>
              <a:tr h="307793">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P V KRISHNA RAO</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88215860"/>
                  </a:ext>
                </a:extLst>
              </a:tr>
              <a:tr h="307793">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V. S. BOSE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456483011"/>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V. S. PRAMILA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918094712"/>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B. SHANTI PRASAD</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241937086"/>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V. GOWRI RAMMOHAN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585806687"/>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U. VINDHYA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955129721"/>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P. NIRMALA DEVI</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959237455"/>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V. HARI LAKSHMI</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120045865"/>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Prof. T. V. ANANDA RAO</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815587"/>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Prof. P. NIRMALA DEVI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269598051"/>
                  </a:ext>
                </a:extLst>
              </a:tr>
              <a:tr h="307793">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Sri. A. ASHOK</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RETIRED FACULTY, DEPT. OF PSYCHOLOGY AND PARAPSYCHOLOGY, ANDHRA UNIVERSITY,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745355166"/>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B. PRASAD BABU</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ASSISTANT DIRECTOR IGNOU OPEN UNIVERSITY, VIJAYWADA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763360254"/>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MOUNI SUVARNA RAJU</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ASSOCIATE PROFESSOR AND HOD, CENTRAL UNIVERSITY OF ASSAM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65825454"/>
                  </a:ext>
                </a:extLst>
              </a:tr>
              <a:tr h="249494">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T. KIRAN SINGH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ASSOCIATE PROFESSOR AND CLINICAL PSYCHOLOGY HOD,  CENTRAL UNIVERSITY OF MIZORAM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661110675"/>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N. D. S. NAGA SEEMA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ASSOCIATE PROFESSOR,  CENTRAL UNIVERSITY OF HYDERABAD</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576379325"/>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NAMAGIRI BABJI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RETD. DEPUTY SUPERINTENDENT OF POLICE, AP</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656274464"/>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K. V. MOHAN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SUPERINTENDENT, CENTRAL EXCIE DEPARTMENT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22131852"/>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KARUNAKARA PADHY</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CHIEF SURGEON CARDIAC, CARE HOSPITALS,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914156859"/>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KHAZA RAHAMUTHLLA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SCHOOL MASTER, A. U HIGH SCHOOL,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971349319"/>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K. SUNEETHA</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ASSOCIATE PROFESSOR AND HOD, GITAM UNIVERSITY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22126811"/>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21.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ASHA RANI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RETIRED FACULTY AND HOD, GOVT. MAHILA KALASALA, JAILROADM,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818314272"/>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ARUNA SRI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ASSISTANT PROFESSOR, DR. L. BULLAYA COLLEGE,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31407350"/>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23.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D. RAJYA LAKSHMI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ASSISTANT PROFESSOR, ST. JOSEPH  COLLEGE, GNANAPURAM,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833149502"/>
                  </a:ext>
                </a:extLst>
              </a:tr>
              <a:tr h="160148">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24.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a:effectLst/>
                          <a:latin typeface="Times New Roman" panose="02020603050405020304" pitchFamily="18" charset="0"/>
                          <a:cs typeface="Times New Roman" panose="02020603050405020304" pitchFamily="18" charset="0"/>
                        </a:rPr>
                        <a:t>Dr. RUPASELVARAJ</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ASSISTANT PROFESSOR, ST. JOSEPH  COLLEGE, GNANAPURAM, VISAKHAPATNAM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657618793"/>
                  </a:ext>
                </a:extLst>
              </a:tr>
              <a:tr h="160148">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25.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Dr. B. PAVAN KUMAR</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ASSISTANT PROFESSOR, K. L. UNIVERSITY, VIJAYWADA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363086618"/>
                  </a:ext>
                </a:extLst>
              </a:tr>
            </a:tbl>
          </a:graphicData>
        </a:graphic>
      </p:graphicFrame>
      <p:pic>
        <p:nvPicPr>
          <p:cNvPr id="3" name="Picture 4">
            <a:extLst>
              <a:ext uri="{FF2B5EF4-FFF2-40B4-BE49-F238E27FC236}">
                <a16:creationId xmlns:a16="http://schemas.microsoft.com/office/drawing/2014/main" id="{72395352-4B00-0775-6509-8536CB4A8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29552AA-37D7-F471-F34A-DC673E1D088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138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46EC523-E513-DEBC-6DAD-1F5A0A68FCB8}"/>
              </a:ext>
            </a:extLst>
          </p:cNvPr>
          <p:cNvGraphicFramePr>
            <a:graphicFrameLocks noGrp="1"/>
          </p:cNvGraphicFramePr>
          <p:nvPr>
            <p:ph idx="1"/>
            <p:extLst>
              <p:ext uri="{D42A27DB-BD31-4B8C-83A1-F6EECF244321}">
                <p14:modId xmlns:p14="http://schemas.microsoft.com/office/powerpoint/2010/main" val="2047248631"/>
              </p:ext>
            </p:extLst>
          </p:nvPr>
        </p:nvGraphicFramePr>
        <p:xfrm>
          <a:off x="1338394" y="256969"/>
          <a:ext cx="10263884" cy="6482990"/>
        </p:xfrm>
        <a:graphic>
          <a:graphicData uri="http://schemas.openxmlformats.org/drawingml/2006/table">
            <a:tbl>
              <a:tblPr firstCol="1" bandRow="1">
                <a:tableStyleId>{5C22544A-7EE6-4342-B048-85BDC9FD1C3A}</a:tableStyleId>
              </a:tblPr>
              <a:tblGrid>
                <a:gridCol w="694546">
                  <a:extLst>
                    <a:ext uri="{9D8B030D-6E8A-4147-A177-3AD203B41FA5}">
                      <a16:colId xmlns:a16="http://schemas.microsoft.com/office/drawing/2014/main" val="3213821094"/>
                    </a:ext>
                  </a:extLst>
                </a:gridCol>
                <a:gridCol w="2765654">
                  <a:extLst>
                    <a:ext uri="{9D8B030D-6E8A-4147-A177-3AD203B41FA5}">
                      <a16:colId xmlns:a16="http://schemas.microsoft.com/office/drawing/2014/main" val="3104283476"/>
                    </a:ext>
                  </a:extLst>
                </a:gridCol>
                <a:gridCol w="6803684">
                  <a:extLst>
                    <a:ext uri="{9D8B030D-6E8A-4147-A177-3AD203B41FA5}">
                      <a16:colId xmlns:a16="http://schemas.microsoft.com/office/drawing/2014/main" val="3023780872"/>
                    </a:ext>
                  </a:extLst>
                </a:gridCol>
              </a:tblGrid>
              <a:tr h="236750">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B. SIVA SANKAR MANDAL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ASSISTANT PROFESSOR AND HOD,  K. L. UNIVERSITY, VIJAYWADA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778060874"/>
                  </a:ext>
                </a:extLst>
              </a:tr>
              <a:tr h="236750">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M. SALOMI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ASSISTANT PROFESSOR, K. L. UNIVERSITY, VIJAYWADA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903700652"/>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Dr. V. V. SATYAMANI</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PRINCIPAL, B.Sc. NURSING COLLEGE, KGH, VISAKHAPATNAM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064672708"/>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29.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L. V. RAMANAMMA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ADMINISTRATION OFFICER, CENTURION UNIVERSITY, VIJAJANAGARAM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100971231"/>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Dr. K. TARAKA RAMARAO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ASSISTANT PROFESSOR, DEPT. OF YOGA, DR. B R AMBEDKAR UNIVERSITY, SRIKAKULAM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862375258"/>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Dr. D. V. VENU GOPAL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ASSISTANT PROFESSOR, IIIT, NUZIVEDU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84967976"/>
                  </a:ext>
                </a:extLst>
              </a:tr>
              <a:tr h="311432">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Dr. N V </a:t>
                      </a:r>
                      <a:r>
                        <a:rPr lang="en-US" sz="1200" dirty="0" err="1">
                          <a:effectLst/>
                          <a:latin typeface="Times New Roman" panose="02020603050405020304" pitchFamily="18" charset="0"/>
                          <a:cs typeface="Times New Roman" panose="02020603050405020304" pitchFamily="18" charset="0"/>
                        </a:rPr>
                        <a:t>V</a:t>
                      </a:r>
                      <a:r>
                        <a:rPr lang="en-US" sz="1200" dirty="0">
                          <a:effectLst/>
                          <a:latin typeface="Times New Roman" panose="02020603050405020304" pitchFamily="18" charset="0"/>
                          <a:cs typeface="Times New Roman" panose="02020603050405020304" pitchFamily="18" charset="0"/>
                        </a:rPr>
                        <a:t> S NARYANA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ASSISTANT PROFESSOR (CONTRACT), NANNAYA UNIVERSITY, RAJAMAHENDRAVARAM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715097924"/>
                  </a:ext>
                </a:extLst>
              </a:tr>
              <a:tr h="311432">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Dr. P RAJASEKHAR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ASSISTANT PROFESSOR (CONTRACT), NANNAYA UNIVERSITY, RAJAMAHENDRAVARAM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352777089"/>
                  </a:ext>
                </a:extLst>
              </a:tr>
              <a:tr h="311432">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Dr. Ch. N. K. BHAVANI</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ASSISTANT PROFESSOR (CONTRACT), NANNAYA UNIVERSITY, RAJAMAHENDRAVARAM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655705049"/>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K. SRINIVASARAO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MANAGING DIRECTOR, RISALI EDUSENSE INDIA PVT. LTD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077767799"/>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Mr. K. SRINIVASA RAO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RETD. AIRFORCE COMMADER, INDIAN AIR FORCE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193393130"/>
                  </a:ext>
                </a:extLst>
              </a:tr>
              <a:tr h="324042">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D. RAVI SANKHAR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ASSISTANT PROFESSOR, GITAM UNIVERSITY, VISAKHAPATNAM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742747054"/>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R. VIJAYA RAJU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MANDAL DIVISIONAL OFFICER, TANUKU</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728756643"/>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G. RAJESWARA RAO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ASSOCIATE  PROFESSOR, QIS COLLEGE, ONGOLE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403998062"/>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GUNTI VENKATESWARLU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ASSISTANT PROFESSOR, S. R. R. DEGREE COLLEGE, VIJAYWADA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627711757"/>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SRINIVASA RAO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PRINCIPAL, T. S. R. &amp; E. R. R. DEGREE COLLEGE, PAMARRU, KRISHNA DISTRICT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220271401"/>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MADHU MANJULA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STAFF NURSE, AU SOUTH CAMPUSS HEALTH CENTRE, VISAKHAPATNAM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2581867558"/>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SRIMANNARAYANA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PEDIATRIC HOD, AMMALAPURAM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637886117"/>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Dr. T. ANNAMMA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PRINCIPAL, NURSING COLLEGE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672503635"/>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Mr. K. GOUTHAM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DIRECTOR, RISALI EDUSENSE INDIA PVT. LTD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97110099"/>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Mr. SRINIVAS BOKAM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DIRECTOR, BIOWELL PHARMACEUTICALS, HYDERABAD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1249995917"/>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Mr. K. BHARATH KUMAR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DIRECTOR, RECLAIM PHYSIO HOME, VISAKHAPATNAM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279540216"/>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Mrs. D. BHAVANI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CLINICAL PSYCHOLOGIST, DISTRICT EARLY INTERVENTION CENTRE, VIJAYANAGARAM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52172875"/>
                  </a:ext>
                </a:extLst>
              </a:tr>
              <a:tr h="236750">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49.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Mrs. ASLEENA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BEYOND AUTISM CENTRE, ZILLA PARISHAD, VISAKHAPATNAM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3283346703"/>
                  </a:ext>
                </a:extLst>
              </a:tr>
              <a:tr h="489652">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Ms. RAMA PATRO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PSYCHOLOGIST, SOFTWARE COMPANY, HYDERABAD</a:t>
                      </a:r>
                    </a:p>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25" marR="11425" marT="0" marB="0" anchor="ctr"/>
                </a:tc>
                <a:extLst>
                  <a:ext uri="{0D108BD9-81ED-4DB2-BD59-A6C34878D82A}">
                    <a16:rowId xmlns:a16="http://schemas.microsoft.com/office/drawing/2014/main" val="4250041992"/>
                  </a:ext>
                </a:extLst>
              </a:tr>
            </a:tbl>
          </a:graphicData>
        </a:graphic>
      </p:graphicFrame>
      <p:pic>
        <p:nvPicPr>
          <p:cNvPr id="3" name="Picture 4">
            <a:extLst>
              <a:ext uri="{FF2B5EF4-FFF2-40B4-BE49-F238E27FC236}">
                <a16:creationId xmlns:a16="http://schemas.microsoft.com/office/drawing/2014/main" id="{602585D5-0A12-7C78-E39A-CDB0B6F1C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02778D6B-5906-FD64-D78A-1870DC2D3546}"/>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27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E46E-5FC1-58B0-ACBB-2E0A1499E5F9}"/>
              </a:ext>
            </a:extLst>
          </p:cNvPr>
          <p:cNvSpPr>
            <a:spLocks noGrp="1"/>
          </p:cNvSpPr>
          <p:nvPr>
            <p:ph type="title"/>
          </p:nvPr>
        </p:nvSpPr>
        <p:spPr>
          <a:xfrm>
            <a:off x="1568132" y="178904"/>
            <a:ext cx="9367587" cy="600814"/>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ALMUNI CONTRIBUTION</a:t>
            </a:r>
            <a:endParaRPr lang="en-US" sz="3600" dirty="0"/>
          </a:p>
        </p:txBody>
      </p:sp>
      <p:graphicFrame>
        <p:nvGraphicFramePr>
          <p:cNvPr id="4" name="Content Placeholder 3">
            <a:extLst>
              <a:ext uri="{FF2B5EF4-FFF2-40B4-BE49-F238E27FC236}">
                <a16:creationId xmlns:a16="http://schemas.microsoft.com/office/drawing/2014/main" id="{A1CA1AE5-3066-D2FC-2619-8A15A7B02E24}"/>
              </a:ext>
            </a:extLst>
          </p:cNvPr>
          <p:cNvGraphicFramePr>
            <a:graphicFrameLocks noGrp="1"/>
          </p:cNvGraphicFramePr>
          <p:nvPr>
            <p:ph idx="1"/>
            <p:extLst>
              <p:ext uri="{D42A27DB-BD31-4B8C-83A1-F6EECF244321}">
                <p14:modId xmlns:p14="http://schemas.microsoft.com/office/powerpoint/2010/main" val="3750862661"/>
              </p:ext>
            </p:extLst>
          </p:nvPr>
        </p:nvGraphicFramePr>
        <p:xfrm>
          <a:off x="1082832" y="779718"/>
          <a:ext cx="10026335" cy="5821875"/>
        </p:xfrm>
        <a:graphic>
          <a:graphicData uri="http://schemas.openxmlformats.org/drawingml/2006/table">
            <a:tbl>
              <a:tblPr firstRow="1" firstCol="1" bandRow="1">
                <a:tableStyleId>{5C22544A-7EE6-4342-B048-85BDC9FD1C3A}</a:tableStyleId>
              </a:tblPr>
              <a:tblGrid>
                <a:gridCol w="844305">
                  <a:extLst>
                    <a:ext uri="{9D8B030D-6E8A-4147-A177-3AD203B41FA5}">
                      <a16:colId xmlns:a16="http://schemas.microsoft.com/office/drawing/2014/main" val="2710589950"/>
                    </a:ext>
                  </a:extLst>
                </a:gridCol>
                <a:gridCol w="4516193">
                  <a:extLst>
                    <a:ext uri="{9D8B030D-6E8A-4147-A177-3AD203B41FA5}">
                      <a16:colId xmlns:a16="http://schemas.microsoft.com/office/drawing/2014/main" val="1433353733"/>
                    </a:ext>
                  </a:extLst>
                </a:gridCol>
                <a:gridCol w="4665837">
                  <a:extLst>
                    <a:ext uri="{9D8B030D-6E8A-4147-A177-3AD203B41FA5}">
                      <a16:colId xmlns:a16="http://schemas.microsoft.com/office/drawing/2014/main" val="975127952"/>
                    </a:ext>
                  </a:extLst>
                </a:gridCol>
              </a:tblGrid>
              <a:tr h="298282">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S. No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Name of the Alumni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Item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6291741"/>
                  </a:ext>
                </a:extLst>
              </a:tr>
              <a:tr h="617774">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1.</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Gantla Srinu Babu,</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M. Sc Psychology Student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20 wired chairs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370582"/>
                  </a:ext>
                </a:extLst>
              </a:tr>
              <a:tr h="617774">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T. Srinivasa Rao,</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Research Scholar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Mic Podium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4591983"/>
                  </a:ext>
                </a:extLst>
              </a:tr>
              <a:tr h="377727">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B. Pavan Kumar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Kent Water Purifier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6049013"/>
                  </a:ext>
                </a:extLst>
              </a:tr>
              <a:tr h="852510">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S. Harsha Sadgun,</a:t>
                      </a:r>
                    </a:p>
                    <a:p>
                      <a:pPr marL="0" marR="0" lvl="0" indent="0" algn="ctr" defTabSz="457200" rtl="0" eaLnBrk="1" fontAlgn="auto" latinLnBrk="0" hangingPunct="1">
                        <a:lnSpc>
                          <a:spcPct val="100000"/>
                        </a:lnSpc>
                        <a:spcBef>
                          <a:spcPts val="0"/>
                        </a:spcBef>
                        <a:spcAft>
                          <a:spcPts val="0"/>
                        </a:spcAft>
                        <a:buClrTx/>
                        <a:buSzTx/>
                        <a:buFontTx/>
                        <a:buNone/>
                        <a:tabLst>
                          <a:tab pos="57150" algn="l"/>
                        </a:tabLst>
                        <a:defRPr/>
                      </a:pPr>
                      <a:r>
                        <a:rPr lang="en-US" sz="1600" dirty="0">
                          <a:effectLst/>
                          <a:latin typeface="Times New Roman" panose="02020603050405020304" pitchFamily="18" charset="0"/>
                          <a:cs typeface="Times New Roman" panose="02020603050405020304" pitchFamily="18" charset="0"/>
                        </a:rPr>
                        <a:t>Research Scholar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Air Conditioner,  Espresso Machine, </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30 towels for chairs, two board games sets,</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Entrance Painting Works Renovation</a:t>
                      </a:r>
                    </a:p>
                  </a:txBody>
                  <a:tcPr marL="68580" marR="68580" marT="0" marB="0" anchor="ctr"/>
                </a:tc>
                <a:extLst>
                  <a:ext uri="{0D108BD9-81ED-4DB2-BD59-A6C34878D82A}">
                    <a16:rowId xmlns:a16="http://schemas.microsoft.com/office/drawing/2014/main" val="1399854901"/>
                  </a:ext>
                </a:extLst>
              </a:tr>
              <a:tr h="826300">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M. Sc Psychology Students </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2016-17 Batch (Distance Mode)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Refrigerator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1230783"/>
                  </a:ext>
                </a:extLst>
              </a:tr>
              <a:tr h="718309">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6.</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M. Sc Psychology Students </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2017-18 Batch (Distance Mode)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30  Cloth Chairs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48463311"/>
                  </a:ext>
                </a:extLst>
              </a:tr>
              <a:tr h="617774">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Sai Dhana </a:t>
                      </a:r>
                      <a:r>
                        <a:rPr lang="en-US" sz="1600" dirty="0" err="1">
                          <a:effectLst/>
                          <a:latin typeface="Times New Roman" panose="02020603050405020304" pitchFamily="18" charset="0"/>
                          <a:cs typeface="Times New Roman" panose="02020603050405020304" pitchFamily="18" charset="0"/>
                        </a:rPr>
                        <a:t>sai</a:t>
                      </a:r>
                      <a:r>
                        <a:rPr lang="en-US" sz="1600" dirty="0">
                          <a:effectLst/>
                          <a:latin typeface="Times New Roman" panose="02020603050405020304" pitchFamily="18" charset="0"/>
                          <a:cs typeface="Times New Roman" panose="02020603050405020304" pitchFamily="18" charset="0"/>
                        </a:rPr>
                        <a:t> Krishna, </a:t>
                      </a:r>
                    </a:p>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M. Sc Psychology Student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Seminar Hall Painting Works Renovation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6030836"/>
                  </a:ext>
                </a:extLst>
              </a:tr>
              <a:tr h="298475">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Aparna </a:t>
                      </a:r>
                      <a:r>
                        <a:rPr lang="en-US" sz="1600" dirty="0" err="1">
                          <a:effectLst/>
                          <a:latin typeface="Times New Roman" panose="02020603050405020304" pitchFamily="18" charset="0"/>
                          <a:cs typeface="Times New Roman" panose="02020603050405020304" pitchFamily="18" charset="0"/>
                        </a:rPr>
                        <a:t>Kosuri</a:t>
                      </a:r>
                      <a:r>
                        <a:rPr lang="en-US" sz="1600" dirty="0">
                          <a:effectLst/>
                          <a:latin typeface="Times New Roman" panose="02020603050405020304" pitchFamily="18" charset="0"/>
                          <a:cs typeface="Times New Roman" panose="02020603050405020304" pitchFamily="18" charset="0"/>
                        </a:rPr>
                        <a:t>, Research Scholar</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Window Curtains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84257023"/>
                  </a:ext>
                </a:extLst>
              </a:tr>
              <a:tr h="298475">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57150" algn="l"/>
                        </a:tabLst>
                        <a:defRPr/>
                      </a:pPr>
                      <a:r>
                        <a:rPr lang="en-US" sz="1600" dirty="0">
                          <a:effectLst/>
                          <a:latin typeface="Times New Roman" panose="02020603050405020304" pitchFamily="18" charset="0"/>
                          <a:cs typeface="Times New Roman" panose="02020603050405020304" pitchFamily="18" charset="0"/>
                        </a:rPr>
                        <a:t>Sushma, M. Sc Psychology Student</a:t>
                      </a: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a:effectLst/>
                          <a:latin typeface="Times New Roman" panose="02020603050405020304" pitchFamily="18" charset="0"/>
                          <a:cs typeface="Times New Roman" panose="02020603050405020304" pitchFamily="18" charset="0"/>
                        </a:rPr>
                        <a:t>10 Ceiling Fans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254349"/>
                  </a:ext>
                </a:extLst>
              </a:tr>
              <a:tr h="298475">
                <a:tc>
                  <a:txBody>
                    <a:bodyPr/>
                    <a:lstStyle/>
                    <a:p>
                      <a:pPr marL="0" marR="0" algn="ctr">
                        <a:lnSpc>
                          <a:spcPct val="100000"/>
                        </a:lnSpc>
                        <a:spcBef>
                          <a:spcPts val="0"/>
                        </a:spcBef>
                        <a:spcAft>
                          <a:spcPts val="0"/>
                        </a:spcAft>
                        <a:tabLst>
                          <a:tab pos="57150" algn="l"/>
                        </a:tabLst>
                      </a:pPr>
                      <a:r>
                        <a:rPr lang="en-US" sz="1600">
                          <a:effectLst/>
                          <a:latin typeface="Times New Roman" panose="02020603050405020304" pitchFamily="18" charset="0"/>
                          <a:cs typeface="Times New Roman" panose="02020603050405020304" pitchFamily="18" charset="0"/>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tabLst>
                          <a:tab pos="57150" algn="l"/>
                        </a:tabLst>
                      </a:pPr>
                      <a:r>
                        <a:rPr lang="en-US" sz="1600" dirty="0" err="1">
                          <a:effectLst/>
                          <a:latin typeface="Times New Roman" panose="02020603050405020304" pitchFamily="18" charset="0"/>
                          <a:cs typeface="Times New Roman" panose="02020603050405020304" pitchFamily="18" charset="0"/>
                        </a:rPr>
                        <a:t>Tejaswini</a:t>
                      </a:r>
                      <a:r>
                        <a:rPr lang="en-US" sz="1600" dirty="0">
                          <a:effectLst/>
                          <a:latin typeface="Times New Roman" panose="02020603050405020304" pitchFamily="18" charset="0"/>
                          <a:cs typeface="Times New Roman" panose="02020603050405020304" pitchFamily="18" charset="0"/>
                        </a:rPr>
                        <a:t>, M. Sc Psychology Student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57150" algn="l"/>
                        </a:tabLst>
                        <a:defRPr/>
                      </a:pPr>
                      <a:r>
                        <a:rPr lang="en-US" sz="1600" dirty="0">
                          <a:effectLst/>
                          <a:latin typeface="Times New Roman" panose="02020603050405020304" pitchFamily="18" charset="0"/>
                          <a:cs typeface="Times New Roman" panose="02020603050405020304" pitchFamily="18" charset="0"/>
                        </a:rPr>
                        <a:t>Window Curtains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4353946"/>
                  </a:ext>
                </a:extLst>
              </a:tr>
            </a:tbl>
          </a:graphicData>
        </a:graphic>
      </p:graphicFrame>
      <p:pic>
        <p:nvPicPr>
          <p:cNvPr id="3" name="Picture 4">
            <a:extLst>
              <a:ext uri="{FF2B5EF4-FFF2-40B4-BE49-F238E27FC236}">
                <a16:creationId xmlns:a16="http://schemas.microsoft.com/office/drawing/2014/main" id="{D333224C-94D8-0038-12BA-115F07222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FAA3F7F-80E6-566B-0C88-CE11147840E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5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DE59-E6A8-E832-9EC9-4E1721B9A89C}"/>
              </a:ext>
            </a:extLst>
          </p:cNvPr>
          <p:cNvSpPr>
            <a:spLocks noGrp="1"/>
          </p:cNvSpPr>
          <p:nvPr>
            <p:ph type="title"/>
          </p:nvPr>
        </p:nvSpPr>
        <p:spPr>
          <a:xfrm>
            <a:off x="1256063" y="547991"/>
            <a:ext cx="9679874" cy="730237"/>
          </a:xfrm>
        </p:spPr>
        <p:txBody>
          <a:bodyPr>
            <a:normAutofit/>
          </a:bodyPr>
          <a:lstStyle/>
          <a:p>
            <a:pPr algn="ctr"/>
            <a:r>
              <a:rPr lang="en-US" sz="36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DEP</a:t>
            </a:r>
            <a:r>
              <a:rPr lang="en-US" sz="36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6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RTMENT PROFILE</a:t>
            </a:r>
            <a:endParaRPr lang="en-US" sz="6600" dirty="0"/>
          </a:p>
        </p:txBody>
      </p:sp>
      <p:sp>
        <p:nvSpPr>
          <p:cNvPr id="3" name="Content Placeholder 2">
            <a:extLst>
              <a:ext uri="{FF2B5EF4-FFF2-40B4-BE49-F238E27FC236}">
                <a16:creationId xmlns:a16="http://schemas.microsoft.com/office/drawing/2014/main" id="{1F7DEBD0-8C7B-1EC4-00E7-2356268254C3}"/>
              </a:ext>
            </a:extLst>
          </p:cNvPr>
          <p:cNvSpPr>
            <a:spLocks noGrp="1"/>
          </p:cNvSpPr>
          <p:nvPr>
            <p:ph idx="1"/>
          </p:nvPr>
        </p:nvSpPr>
        <p:spPr>
          <a:xfrm>
            <a:off x="1133061" y="1354346"/>
            <a:ext cx="10446026" cy="5076271"/>
          </a:xfrm>
        </p:spPr>
        <p:txBody>
          <a:bodyPr>
            <a:normAutofit fontScale="92500" lnSpcReduction="10000"/>
          </a:bodyPr>
          <a:lstStyle/>
          <a:p>
            <a:pPr marL="0" marR="0" lvl="0" indent="0" algn="just">
              <a:lnSpc>
                <a:spcPct val="115000"/>
              </a:lnSpc>
              <a:spcBef>
                <a:spcPts val="0"/>
              </a:spcBef>
              <a:spcAft>
                <a:spcPts val="0"/>
              </a:spcAft>
              <a:buNone/>
            </a:pP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Department of Psychology was established in the year 1967</a:t>
            </a:r>
          </a:p>
          <a:p>
            <a:pPr marL="342900" marR="0" lvl="0" indent="-342900" algn="just">
              <a:lnSpc>
                <a:spcPct val="115000"/>
              </a:lnSpc>
              <a:spcBef>
                <a:spcPts val="0"/>
              </a:spcBef>
              <a:spcAft>
                <a:spcPts val="0"/>
              </a:spcAft>
              <a:buFont typeface="+mj-lt"/>
              <a:buAutoNum type="arabicPeriod"/>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Prof. K. Ramakrishna Rao was the founder professor.</a:t>
            </a:r>
          </a:p>
          <a:p>
            <a:pPr marL="342900" marR="0" lvl="0" indent="-342900" algn="just">
              <a:lnSpc>
                <a:spcPct val="115000"/>
              </a:lnSpc>
              <a:spcBef>
                <a:spcPts val="0"/>
              </a:spcBef>
              <a:spcAft>
                <a:spcPts val="0"/>
              </a:spcAft>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First Indian Parapsychology department in India.</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First Dream Laboratory in India.</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department, since inception has been working in Tune with the mission of university to promote Teaching, Research and Extension.</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department produced various fields of Research in psychology like Parapsychology, Sleep and Dreams, Health, Counseling, Organizational Behavior, Disability and Social.  </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department organizes international conferences, Seminars, Workshops and Training Programs.</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mj-lt"/>
              <a:buAutoNum type="arabicPeriod"/>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department completed several projects sponsored by UGC, ICSSR, SAKSHAM, UNIVERSITY HOSPITALS GENEVA, ANRAK ALUMINI LIMITED, APSACS/NACO, HPCL, Regency Ceramics Limited and Visakhapatnam Steel Plant.</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FDB6C456-94E6-1A4D-5BF0-41EB38AE4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72FF1EB-5266-CC67-BB47-51A47347054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28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DEE1-2D96-A47A-2AD4-3540CBCB836A}"/>
              </a:ext>
            </a:extLst>
          </p:cNvPr>
          <p:cNvSpPr>
            <a:spLocks noGrp="1"/>
          </p:cNvSpPr>
          <p:nvPr>
            <p:ph type="title"/>
          </p:nvPr>
        </p:nvSpPr>
        <p:spPr>
          <a:xfrm>
            <a:off x="1284152" y="303919"/>
            <a:ext cx="9665538" cy="1280890"/>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rPr>
              <a:t>INTERNATIONAL EVENTS</a:t>
            </a:r>
            <a:endParaRPr lang="en-US" sz="3600" dirty="0"/>
          </a:p>
        </p:txBody>
      </p:sp>
      <p:graphicFrame>
        <p:nvGraphicFramePr>
          <p:cNvPr id="4" name="Content Placeholder 3">
            <a:extLst>
              <a:ext uri="{FF2B5EF4-FFF2-40B4-BE49-F238E27FC236}">
                <a16:creationId xmlns:a16="http://schemas.microsoft.com/office/drawing/2014/main" id="{9A26F708-5741-5285-FEB4-0980BEE61E24}"/>
              </a:ext>
            </a:extLst>
          </p:cNvPr>
          <p:cNvGraphicFramePr>
            <a:graphicFrameLocks noGrp="1"/>
          </p:cNvGraphicFramePr>
          <p:nvPr>
            <p:ph idx="1"/>
            <p:extLst>
              <p:ext uri="{D42A27DB-BD31-4B8C-83A1-F6EECF244321}">
                <p14:modId xmlns:p14="http://schemas.microsoft.com/office/powerpoint/2010/main" val="1464052410"/>
              </p:ext>
            </p:extLst>
          </p:nvPr>
        </p:nvGraphicFramePr>
        <p:xfrm>
          <a:off x="565302" y="1709824"/>
          <a:ext cx="10655975" cy="4661899"/>
        </p:xfrm>
        <a:graphic>
          <a:graphicData uri="http://schemas.openxmlformats.org/drawingml/2006/table">
            <a:tbl>
              <a:tblPr firstCol="1" bandRow="1">
                <a:tableStyleId>{5C22544A-7EE6-4342-B048-85BDC9FD1C3A}</a:tableStyleId>
              </a:tblPr>
              <a:tblGrid>
                <a:gridCol w="894520">
                  <a:extLst>
                    <a:ext uri="{9D8B030D-6E8A-4147-A177-3AD203B41FA5}">
                      <a16:colId xmlns:a16="http://schemas.microsoft.com/office/drawing/2014/main" val="606475204"/>
                    </a:ext>
                  </a:extLst>
                </a:gridCol>
                <a:gridCol w="6809537">
                  <a:extLst>
                    <a:ext uri="{9D8B030D-6E8A-4147-A177-3AD203B41FA5}">
                      <a16:colId xmlns:a16="http://schemas.microsoft.com/office/drawing/2014/main" val="1707753596"/>
                    </a:ext>
                  </a:extLst>
                </a:gridCol>
                <a:gridCol w="2951918">
                  <a:extLst>
                    <a:ext uri="{9D8B030D-6E8A-4147-A177-3AD203B41FA5}">
                      <a16:colId xmlns:a16="http://schemas.microsoft.com/office/drawing/2014/main" val="1504251872"/>
                    </a:ext>
                  </a:extLst>
                </a:gridCol>
              </a:tblGrid>
              <a:tr h="619859">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World Suicide Prevention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10 September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1586178"/>
                  </a:ext>
                </a:extLst>
              </a:tr>
              <a:tr h="64690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World Alzheimer's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21 September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0010076"/>
                  </a:ext>
                </a:extLst>
              </a:tr>
              <a:tr h="64690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National Mental Health Awareness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06 August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5071961"/>
                  </a:ext>
                </a:extLst>
              </a:tr>
              <a:tr h="64690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World Hospice And Palliative Care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10 October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988798"/>
                  </a:ext>
                </a:extLst>
              </a:tr>
              <a:tr h="66764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International Day Against Drug Abuse And Illicit Trafficking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26 June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0010391"/>
                  </a:ext>
                </a:extLst>
              </a:tr>
              <a:tr h="64690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World Autism Awareness Day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 April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8736556"/>
                  </a:ext>
                </a:extLst>
              </a:tr>
              <a:tr h="646902">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World Disability Day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3 December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6032253"/>
                  </a:ext>
                </a:extLst>
              </a:tr>
            </a:tbl>
          </a:graphicData>
        </a:graphic>
      </p:graphicFrame>
      <p:pic>
        <p:nvPicPr>
          <p:cNvPr id="3" name="Picture 4">
            <a:extLst>
              <a:ext uri="{FF2B5EF4-FFF2-40B4-BE49-F238E27FC236}">
                <a16:creationId xmlns:a16="http://schemas.microsoft.com/office/drawing/2014/main" id="{B3C0B8C3-10D3-57F7-39FD-439B60555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F8443D3-5E98-220A-F72C-E3F7527AD3BD}"/>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541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3183-9F2C-5BA9-D1AB-67B216C7D838}"/>
              </a:ext>
            </a:extLst>
          </p:cNvPr>
          <p:cNvSpPr>
            <a:spLocks noGrp="1"/>
          </p:cNvSpPr>
          <p:nvPr>
            <p:ph type="title"/>
          </p:nvPr>
        </p:nvSpPr>
        <p:spPr>
          <a:xfrm>
            <a:off x="1371599" y="178904"/>
            <a:ext cx="9727183" cy="804102"/>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NATIONAL EVENTS</a:t>
            </a:r>
            <a:endParaRPr lang="en-US" sz="3600" dirty="0"/>
          </a:p>
        </p:txBody>
      </p:sp>
      <p:graphicFrame>
        <p:nvGraphicFramePr>
          <p:cNvPr id="4" name="Content Placeholder 3">
            <a:extLst>
              <a:ext uri="{FF2B5EF4-FFF2-40B4-BE49-F238E27FC236}">
                <a16:creationId xmlns:a16="http://schemas.microsoft.com/office/drawing/2014/main" id="{7F921526-EB60-195C-846F-EA80D9DA2B40}"/>
              </a:ext>
            </a:extLst>
          </p:cNvPr>
          <p:cNvGraphicFramePr>
            <a:graphicFrameLocks noGrp="1"/>
          </p:cNvGraphicFramePr>
          <p:nvPr>
            <p:ph idx="1"/>
            <p:extLst>
              <p:ext uri="{D42A27DB-BD31-4B8C-83A1-F6EECF244321}">
                <p14:modId xmlns:p14="http://schemas.microsoft.com/office/powerpoint/2010/main" val="1543047860"/>
              </p:ext>
            </p:extLst>
          </p:nvPr>
        </p:nvGraphicFramePr>
        <p:xfrm>
          <a:off x="1741487" y="1051571"/>
          <a:ext cx="8709026" cy="5627525"/>
        </p:xfrm>
        <a:graphic>
          <a:graphicData uri="http://schemas.openxmlformats.org/drawingml/2006/table">
            <a:tbl>
              <a:tblPr firstCol="1" bandRow="1">
                <a:tableStyleId>{5C22544A-7EE6-4342-B048-85BDC9FD1C3A}</a:tableStyleId>
              </a:tblPr>
              <a:tblGrid>
                <a:gridCol w="1135538">
                  <a:extLst>
                    <a:ext uri="{9D8B030D-6E8A-4147-A177-3AD203B41FA5}">
                      <a16:colId xmlns:a16="http://schemas.microsoft.com/office/drawing/2014/main" val="2995863350"/>
                    </a:ext>
                  </a:extLst>
                </a:gridCol>
                <a:gridCol w="3828097">
                  <a:extLst>
                    <a:ext uri="{9D8B030D-6E8A-4147-A177-3AD203B41FA5}">
                      <a16:colId xmlns:a16="http://schemas.microsoft.com/office/drawing/2014/main" val="801774672"/>
                    </a:ext>
                  </a:extLst>
                </a:gridCol>
                <a:gridCol w="3745391">
                  <a:extLst>
                    <a:ext uri="{9D8B030D-6E8A-4147-A177-3AD203B41FA5}">
                      <a16:colId xmlns:a16="http://schemas.microsoft.com/office/drawing/2014/main" val="2563326052"/>
                    </a:ext>
                  </a:extLst>
                </a:gridCol>
              </a:tblGrid>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Teachers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5 September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6752230"/>
                  </a:ext>
                </a:extLst>
              </a:tr>
              <a:tr h="502703">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Republic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26 January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6346952"/>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Independence Day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15 August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9348279"/>
                  </a:ext>
                </a:extLst>
              </a:tr>
              <a:tr h="502703">
                <a:tc>
                  <a:txBody>
                    <a:bodyPr/>
                    <a:lstStyle/>
                    <a:p>
                      <a:pPr marL="0" marR="0" algn="ctr">
                        <a:lnSpc>
                          <a:spcPct val="115000"/>
                        </a:lnSpc>
                        <a:spcBef>
                          <a:spcPts val="0"/>
                        </a:spcBef>
                        <a:spcAft>
                          <a:spcPts val="0"/>
                        </a:spcAft>
                        <a:tabLst>
                          <a:tab pos="57150" algn="l"/>
                        </a:tabLst>
                      </a:pPr>
                      <a:r>
                        <a:rPr lang="en-US" sz="2400" dirty="0">
                          <a:effectLst/>
                          <a:latin typeface="Times New Roman" panose="02020603050405020304" pitchFamily="18" charset="0"/>
                          <a:cs typeface="Times New Roman" panose="02020603050405020304" pitchFamily="18" charset="0"/>
                        </a:rPr>
                        <a:t>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National Science Day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28 February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532363"/>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Children’s Day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14 November</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4946305"/>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6.</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Ambedkar Jayanthi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14 April</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97509318"/>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Gandhi Jayanthi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 October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6196046"/>
                  </a:ext>
                </a:extLst>
              </a:tr>
              <a:tr h="600495">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8.</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Womens Day</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8 March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8076707"/>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9.</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Health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7 April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5269568"/>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10.</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Depression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10 October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735823"/>
                  </a:ext>
                </a:extLst>
              </a:tr>
              <a:tr h="502703">
                <a:tc>
                  <a:txBody>
                    <a:bodyPr/>
                    <a:lstStyle/>
                    <a:p>
                      <a:pPr marL="0" marR="0" algn="ctr">
                        <a:lnSpc>
                          <a:spcPct val="115000"/>
                        </a:lnSpc>
                        <a:spcBef>
                          <a:spcPts val="0"/>
                        </a:spcBef>
                        <a:spcAft>
                          <a:spcPts val="0"/>
                        </a:spcAft>
                        <a:tabLst>
                          <a:tab pos="57150" algn="l"/>
                        </a:tabLst>
                      </a:pPr>
                      <a:r>
                        <a:rPr lang="en-US" sz="2400">
                          <a:effectLst/>
                          <a:latin typeface="Times New Roman" panose="02020603050405020304" pitchFamily="18" charset="0"/>
                          <a:cs typeface="Times New Roman" panose="02020603050405020304" pitchFamily="18" charset="0"/>
                        </a:rPr>
                        <a:t>11.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Ageing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1 October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85033184"/>
                  </a:ext>
                </a:extLst>
              </a:tr>
            </a:tbl>
          </a:graphicData>
        </a:graphic>
      </p:graphicFrame>
      <p:pic>
        <p:nvPicPr>
          <p:cNvPr id="3" name="Picture 4">
            <a:extLst>
              <a:ext uri="{FF2B5EF4-FFF2-40B4-BE49-F238E27FC236}">
                <a16:creationId xmlns:a16="http://schemas.microsoft.com/office/drawing/2014/main" id="{0AE51851-9A94-2F2E-C3B2-05FE6E615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8C3CE57-8F49-B1C3-0745-61E103320D1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847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FF8B-34CE-1621-238A-F68C692E87BE}"/>
              </a:ext>
            </a:extLst>
          </p:cNvPr>
          <p:cNvSpPr>
            <a:spLocks noGrp="1"/>
          </p:cNvSpPr>
          <p:nvPr>
            <p:ph type="title"/>
          </p:nvPr>
        </p:nvSpPr>
        <p:spPr>
          <a:xfrm>
            <a:off x="1886353" y="261594"/>
            <a:ext cx="8911687" cy="886191"/>
          </a:xfrm>
        </p:spPr>
        <p:txBody>
          <a:bodyPr>
            <a:normAutofit/>
          </a:bodyPr>
          <a:lstStyle/>
          <a:p>
            <a:pPr algn="ctr"/>
            <a:r>
              <a:rPr lang="en-US" sz="3600" b="1" u="sng" dirty="0">
                <a:effectLst/>
                <a:latin typeface="Times New Roman" panose="02020603050405020304" pitchFamily="18" charset="0"/>
                <a:ea typeface="Times New Roman" panose="02020603050405020304" pitchFamily="18" charset="0"/>
                <a:cs typeface="Times New Roman" panose="02020603050405020304" pitchFamily="18" charset="0"/>
              </a:rPr>
              <a:t>BEST PRACTICES</a:t>
            </a:r>
            <a:endParaRPr lang="en-US" sz="3600" dirty="0"/>
          </a:p>
        </p:txBody>
      </p:sp>
      <p:sp>
        <p:nvSpPr>
          <p:cNvPr id="3" name="Content Placeholder 2">
            <a:extLst>
              <a:ext uri="{FF2B5EF4-FFF2-40B4-BE49-F238E27FC236}">
                <a16:creationId xmlns:a16="http://schemas.microsoft.com/office/drawing/2014/main" id="{5C25D6CD-4A0A-2EF6-E8E4-831A630C1846}"/>
              </a:ext>
            </a:extLst>
          </p:cNvPr>
          <p:cNvSpPr>
            <a:spLocks noGrp="1"/>
          </p:cNvSpPr>
          <p:nvPr>
            <p:ph idx="1"/>
          </p:nvPr>
        </p:nvSpPr>
        <p:spPr>
          <a:xfrm>
            <a:off x="1279708" y="1489656"/>
            <a:ext cx="10124976" cy="5066468"/>
          </a:xfrm>
        </p:spPr>
        <p:txBody>
          <a:bodyPr>
            <a:noAutofit/>
          </a:bodyPr>
          <a:lstStyle/>
          <a:p>
            <a:pPr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Therapeutic Approach to Legal proceedings: </a:t>
            </a:r>
            <a:r>
              <a:rPr lang="en-US" sz="2400" dirty="0">
                <a:latin typeface="Times New Roman" panose="02020603050405020304" pitchFamily="18" charset="0"/>
                <a:cs typeface="Times New Roman" panose="02020603050405020304" pitchFamily="18" charset="0"/>
              </a:rPr>
              <a:t>Counselling for POCSO Offenders </a:t>
            </a:r>
          </a:p>
          <a:p>
            <a:pPr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Humanizing Justice : </a:t>
            </a:r>
            <a:r>
              <a:rPr lang="en-US" sz="2400" dirty="0">
                <a:latin typeface="Times New Roman" panose="02020603050405020304" pitchFamily="18" charset="0"/>
                <a:cs typeface="Times New Roman" panose="02020603050405020304" pitchFamily="18" charset="0"/>
              </a:rPr>
              <a:t>Counselling, Analyzing brain mapping, behaviour &amp; Personality and Reporting in Juvenile Cases</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Bef>
                <a:spcPts val="0"/>
              </a:spcBef>
              <a:buFont typeface="Wingdings" panose="05000000000000000000" pitchFamily="2" charset="2"/>
              <a:buChar char="§"/>
              <a:tabLst>
                <a:tab pos="-171450" algn="l"/>
              </a:tabLs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Mentoring </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Students to Become Good Professionals In Counseling And Clinical Psychology.</a:t>
            </a:r>
          </a:p>
          <a:p>
            <a:pPr algn="just">
              <a:lnSpc>
                <a:spcPct val="200000"/>
              </a:lnSpc>
              <a:spcBef>
                <a:spcPts val="0"/>
              </a:spcBef>
              <a:buFont typeface="Wingdings" panose="05000000000000000000" pitchFamily="2" charset="2"/>
              <a:buChar char="§"/>
              <a:tabLst>
                <a:tab pos="-1714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Developing </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Counseling Skills </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Hospital And School Settings</a:t>
            </a:r>
          </a:p>
          <a:p>
            <a:pPr algn="just">
              <a:lnSpc>
                <a:spcPct val="200000"/>
              </a:lnSpc>
              <a:spcBef>
                <a:spcPts val="0"/>
              </a:spcBef>
              <a:buFont typeface="Wingdings" panose="05000000000000000000" pitchFamily="2" charset="2"/>
              <a:buChar char="§"/>
              <a:tabLst>
                <a:tab pos="-17145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Providing </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Training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Towards Community Health Programs</a:t>
            </a:r>
          </a:p>
        </p:txBody>
      </p:sp>
      <p:pic>
        <p:nvPicPr>
          <p:cNvPr id="4" name="Picture 4">
            <a:extLst>
              <a:ext uri="{FF2B5EF4-FFF2-40B4-BE49-F238E27FC236}">
                <a16:creationId xmlns:a16="http://schemas.microsoft.com/office/drawing/2014/main" id="{1D7C5BF1-720C-5B55-1234-24C813A6C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2A74AA2-CB47-5E56-9FB5-0A714120110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837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10BAA-379B-6198-1BDA-31532213845F}"/>
              </a:ext>
            </a:extLst>
          </p:cNvPr>
          <p:cNvSpPr>
            <a:spLocks noGrp="1"/>
          </p:cNvSpPr>
          <p:nvPr>
            <p:ph idx="1"/>
          </p:nvPr>
        </p:nvSpPr>
        <p:spPr>
          <a:xfrm>
            <a:off x="1600199" y="690506"/>
            <a:ext cx="9342783" cy="5605670"/>
          </a:xfrm>
        </p:spPr>
        <p:txBody>
          <a:bodyPr>
            <a:noAutofit/>
          </a:bodyPr>
          <a:lstStyle/>
          <a:p>
            <a:pPr marL="0" indent="0" algn="just">
              <a:lnSpc>
                <a:spcPct val="150000"/>
              </a:lnSpc>
              <a:buNone/>
            </a:pPr>
            <a:r>
              <a:rPr lang="en-US" sz="2400" b="1" u="sng" dirty="0">
                <a:solidFill>
                  <a:schemeClr val="tx1"/>
                </a:solidFill>
                <a:latin typeface="Times New Roman" panose="02020603050405020304" pitchFamily="18" charset="0"/>
                <a:cs typeface="Times New Roman" panose="02020603050405020304" pitchFamily="18" charset="0"/>
              </a:rPr>
              <a:t>Future Plan</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PG Diploma in counselling and guidance in 2023-24.</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PG Diploma in Child Psychology in 2023-24.</a:t>
            </a:r>
          </a:p>
          <a:p>
            <a:pPr marL="285750" indent="-285750" algn="just">
              <a:lnSpc>
                <a:spcPct val="15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MOU A Tender Love &amp; Care, FFA, USA &amp; Department of Psychology and Andhra University.</a:t>
            </a:r>
            <a:endParaRPr lang="en-IN" sz="2400"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r>
              <a:rPr lang="en-IN" sz="2400" b="1" u="sng" dirty="0">
                <a:solidFill>
                  <a:schemeClr val="tx1"/>
                </a:solidFill>
                <a:latin typeface="Times New Roman" panose="02020603050405020304" pitchFamily="18" charset="0"/>
                <a:cs typeface="Times New Roman" panose="02020603050405020304" pitchFamily="18" charset="0"/>
              </a:rPr>
              <a:t>Projects</a:t>
            </a:r>
          </a:p>
          <a:p>
            <a:pPr marL="0" indent="0" algn="just">
              <a:lnSpc>
                <a:spcPct val="150000"/>
              </a:lnSpc>
              <a:buNone/>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Navigating road safety challenges: promoting mental health and well-being among BPCL petrol truck drivers, BPCL</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 name="Picture 4">
            <a:extLst>
              <a:ext uri="{FF2B5EF4-FFF2-40B4-BE49-F238E27FC236}">
                <a16:creationId xmlns:a16="http://schemas.microsoft.com/office/drawing/2014/main" id="{DFDCFA8D-8F7B-630F-ACA6-7DCC8CBF6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65783D3F-F75D-0C22-5D34-A733A136BA4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55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EBDEE0-EE85-9F71-CE33-8DE678871C12}"/>
              </a:ext>
            </a:extLst>
          </p:cNvPr>
          <p:cNvSpPr txBox="1"/>
          <p:nvPr/>
        </p:nvSpPr>
        <p:spPr>
          <a:xfrm>
            <a:off x="2839195" y="2705725"/>
            <a:ext cx="6513610" cy="1446550"/>
          </a:xfrm>
          <a:prstGeom prst="rect">
            <a:avLst/>
          </a:prstGeom>
          <a:noFill/>
        </p:spPr>
        <p:txBody>
          <a:bodyPr wrap="square" rtlCol="0">
            <a:spAutoFit/>
          </a:bodyPr>
          <a:lstStyle/>
          <a:p>
            <a:pPr algn="ctr"/>
            <a:r>
              <a:rPr lang="en-IN" sz="8800" b="1" dirty="0">
                <a:ln w="22225">
                  <a:solidFill>
                    <a:schemeClr val="accent2"/>
                  </a:solidFill>
                  <a:prstDash val="solid"/>
                </a:ln>
                <a:solidFill>
                  <a:schemeClr val="bg2">
                    <a:lumMod val="10000"/>
                  </a:schemeClr>
                </a:solidFill>
              </a:rPr>
              <a:t>Thank You</a:t>
            </a:r>
          </a:p>
        </p:txBody>
      </p:sp>
      <p:pic>
        <p:nvPicPr>
          <p:cNvPr id="4" name="Picture 4">
            <a:extLst>
              <a:ext uri="{FF2B5EF4-FFF2-40B4-BE49-F238E27FC236}">
                <a16:creationId xmlns:a16="http://schemas.microsoft.com/office/drawing/2014/main" id="{3381F32F-A7AB-E9BE-C99D-03745BED9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201B871-2B6D-DDC9-26BF-6762AA9A4C4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59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0777-B9DA-0B81-3D3C-4E855A9E24C1}"/>
              </a:ext>
            </a:extLst>
          </p:cNvPr>
          <p:cNvSpPr>
            <a:spLocks noGrp="1"/>
          </p:cNvSpPr>
          <p:nvPr>
            <p:ph type="title"/>
          </p:nvPr>
        </p:nvSpPr>
        <p:spPr>
          <a:xfrm>
            <a:off x="1201586" y="137159"/>
            <a:ext cx="9788828" cy="570475"/>
          </a:xfrm>
        </p:spPr>
        <p:txBody>
          <a:bodyPr/>
          <a:lstStyle/>
          <a:p>
            <a:pPr algn="ctr"/>
            <a:r>
              <a:rPr lang="en-US" sz="2400" b="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ACHIEVEMENTS</a:t>
            </a:r>
            <a:endParaRPr lang="en-IN" dirty="0"/>
          </a:p>
        </p:txBody>
      </p:sp>
      <p:sp>
        <p:nvSpPr>
          <p:cNvPr id="3" name="Content Placeholder 2">
            <a:extLst>
              <a:ext uri="{FF2B5EF4-FFF2-40B4-BE49-F238E27FC236}">
                <a16:creationId xmlns:a16="http://schemas.microsoft.com/office/drawing/2014/main" id="{B64F1D06-9A99-D027-7B5C-B90AFDDC22AD}"/>
              </a:ext>
            </a:extLst>
          </p:cNvPr>
          <p:cNvSpPr>
            <a:spLocks noGrp="1"/>
          </p:cNvSpPr>
          <p:nvPr>
            <p:ph idx="1"/>
          </p:nvPr>
        </p:nvSpPr>
        <p:spPr>
          <a:xfrm>
            <a:off x="1371599" y="832105"/>
            <a:ext cx="10301065" cy="5888736"/>
          </a:xfrm>
        </p:spPr>
        <p:txBody>
          <a:bodyPr>
            <a:normAutofit fontScale="92500" lnSpcReduction="20000"/>
          </a:bodyPr>
          <a:lstStyle/>
          <a:p>
            <a:pPr marL="285750" indent="-285750" algn="just">
              <a:buFont typeface="Wingdings" panose="05000000000000000000" pitchFamily="2" charset="2"/>
              <a:buChar char="§"/>
            </a:pPr>
            <a:r>
              <a:rPr lang="en-US" sz="2100" b="1" dirty="0">
                <a:solidFill>
                  <a:schemeClr val="tx1"/>
                </a:solidFill>
                <a:latin typeface="Times New Roman" panose="02020603050405020304" pitchFamily="18" charset="0"/>
                <a:cs typeface="Times New Roman" panose="02020603050405020304" pitchFamily="18" charset="0"/>
              </a:rPr>
              <a:t>Prof K. Rama Krishna Rao </a:t>
            </a:r>
            <a:r>
              <a:rPr lang="en-US" sz="2100" dirty="0">
                <a:solidFill>
                  <a:schemeClr val="tx1"/>
                </a:solidFill>
                <a:latin typeface="Times New Roman" panose="02020603050405020304" pitchFamily="18" charset="0"/>
                <a:cs typeface="Times New Roman" panose="02020603050405020304" pitchFamily="18" charset="0"/>
              </a:rPr>
              <a:t>received </a:t>
            </a:r>
            <a:r>
              <a:rPr lang="en-US" sz="2100" dirty="0" err="1">
                <a:solidFill>
                  <a:schemeClr val="tx1"/>
                </a:solidFill>
                <a:latin typeface="Times New Roman" panose="02020603050405020304" pitchFamily="18" charset="0"/>
                <a:cs typeface="Times New Roman" panose="02020603050405020304" pitchFamily="18" charset="0"/>
              </a:rPr>
              <a:t>D.litt</a:t>
            </a:r>
            <a:r>
              <a:rPr lang="en-US" sz="2100" dirty="0">
                <a:solidFill>
                  <a:schemeClr val="tx1"/>
                </a:solidFill>
                <a:latin typeface="Times New Roman" panose="02020603050405020304" pitchFamily="18" charset="0"/>
                <a:cs typeface="Times New Roman" panose="02020603050405020304" pitchFamily="18" charset="0"/>
              </a:rPr>
              <a:t>, Padma Shri(2011) and ICSSR fellowship.</a:t>
            </a:r>
          </a:p>
          <a:p>
            <a:pPr lvl="1" algn="just">
              <a:buFont typeface="Arial" panose="020B0604020202020204" pitchFamily="34" charset="0"/>
              <a:buChar char="•"/>
            </a:pPr>
            <a:r>
              <a:rPr lang="en-US" sz="2100" dirty="0">
                <a:solidFill>
                  <a:schemeClr val="tx1"/>
                </a:solidFill>
                <a:latin typeface="Times New Roman" panose="02020603050405020304" pitchFamily="18" charset="0"/>
                <a:cs typeface="Times New Roman" panose="02020603050405020304" pitchFamily="18" charset="0"/>
              </a:rPr>
              <a:t>Chairman, ICPR ( 2006 to 2012), Former Vice-Chancellor Andhra University</a:t>
            </a:r>
          </a:p>
          <a:p>
            <a:pPr marL="285750" indent="-285750" algn="just">
              <a:buFont typeface="Wingdings" panose="05000000000000000000" pitchFamily="2" charset="2"/>
              <a:buChar char="§"/>
            </a:pPr>
            <a:r>
              <a:rPr lang="en-US" sz="2100" b="1" dirty="0">
                <a:solidFill>
                  <a:schemeClr val="tx1"/>
                </a:solidFill>
                <a:latin typeface="Times New Roman" panose="02020603050405020304" pitchFamily="18" charset="0"/>
                <a:cs typeface="Times New Roman" panose="02020603050405020304" pitchFamily="18" charset="0"/>
              </a:rPr>
              <a:t>Dr V.V.GIRI,</a:t>
            </a:r>
            <a:r>
              <a:rPr lang="en-US" sz="2100" dirty="0">
                <a:solidFill>
                  <a:schemeClr val="tx1"/>
                </a:solidFill>
                <a:latin typeface="Times New Roman" panose="02020603050405020304" pitchFamily="18" charset="0"/>
                <a:cs typeface="Times New Roman" panose="02020603050405020304" pitchFamily="18" charset="0"/>
              </a:rPr>
              <a:t> Former President Government of India, Visited Dept of Psychology.</a:t>
            </a:r>
          </a:p>
          <a:p>
            <a:pPr marL="285750" indent="-285750" algn="just">
              <a:buFont typeface="Wingdings" panose="05000000000000000000" pitchFamily="2" charset="2"/>
              <a:buChar char="§"/>
            </a:pPr>
            <a:r>
              <a:rPr lang="en-IN" sz="2100" b="1" i="0" dirty="0">
                <a:solidFill>
                  <a:srgbClr val="202122"/>
                </a:solidFill>
                <a:effectLst/>
                <a:latin typeface="Times New Roman" panose="02020603050405020304" pitchFamily="18" charset="0"/>
                <a:cs typeface="Times New Roman" panose="02020603050405020304" pitchFamily="18" charset="0"/>
              </a:rPr>
              <a:t>Chancellor </a:t>
            </a:r>
            <a:r>
              <a:rPr lang="en-IN" sz="2100" b="1" i="0" dirty="0" err="1">
                <a:solidFill>
                  <a:srgbClr val="202122"/>
                </a:solidFill>
                <a:effectLst/>
                <a:latin typeface="Times New Roman" panose="02020603050405020304" pitchFamily="18" charset="0"/>
                <a:cs typeface="Times New Roman" panose="02020603050405020304" pitchFamily="18" charset="0"/>
              </a:rPr>
              <a:t>Kumudben</a:t>
            </a:r>
            <a:r>
              <a:rPr lang="en-IN" sz="2100" b="1" i="0" dirty="0">
                <a:solidFill>
                  <a:srgbClr val="202122"/>
                </a:solidFill>
                <a:effectLst/>
                <a:latin typeface="Times New Roman" panose="02020603050405020304" pitchFamily="18" charset="0"/>
                <a:cs typeface="Times New Roman" panose="02020603050405020304" pitchFamily="18" charset="0"/>
              </a:rPr>
              <a:t> </a:t>
            </a:r>
            <a:r>
              <a:rPr lang="en-IN" sz="2100" b="1" i="0" dirty="0" err="1">
                <a:solidFill>
                  <a:srgbClr val="202122"/>
                </a:solidFill>
                <a:effectLst/>
                <a:latin typeface="Times New Roman" panose="02020603050405020304" pitchFamily="18" charset="0"/>
                <a:cs typeface="Times New Roman" panose="02020603050405020304" pitchFamily="18" charset="0"/>
              </a:rPr>
              <a:t>Manishankar</a:t>
            </a:r>
            <a:r>
              <a:rPr lang="en-IN" sz="2100" b="1" i="0" dirty="0">
                <a:solidFill>
                  <a:srgbClr val="202122"/>
                </a:solidFill>
                <a:effectLst/>
                <a:latin typeface="Times New Roman" panose="02020603050405020304" pitchFamily="18" charset="0"/>
                <a:cs typeface="Times New Roman" panose="02020603050405020304" pitchFamily="18" charset="0"/>
              </a:rPr>
              <a:t> Joshi</a:t>
            </a:r>
            <a:r>
              <a:rPr lang="en-IN" sz="2100" b="0" i="0" dirty="0">
                <a:solidFill>
                  <a:srgbClr val="202122"/>
                </a:solidFill>
                <a:effectLst/>
                <a:latin typeface="Times New Roman" panose="02020603050405020304" pitchFamily="18" charset="0"/>
                <a:cs typeface="Times New Roman" panose="02020603050405020304" pitchFamily="18" charset="0"/>
              </a:rPr>
              <a:t> </a:t>
            </a:r>
            <a:r>
              <a:rPr lang="en-US" sz="2100" dirty="0">
                <a:solidFill>
                  <a:schemeClr val="tx1"/>
                </a:solidFill>
                <a:latin typeface="Times New Roman" panose="02020603050405020304" pitchFamily="18" charset="0"/>
                <a:cs typeface="Times New Roman" panose="02020603050405020304" pitchFamily="18" charset="0"/>
              </a:rPr>
              <a:t>, Former Governor of Andhra Pradesh, Visited Dept of Psychology,</a:t>
            </a:r>
            <a:r>
              <a:rPr lang="en-US" sz="2100" b="0" i="0" dirty="0">
                <a:solidFill>
                  <a:srgbClr val="202122"/>
                </a:solidFill>
                <a:effectLst/>
                <a:latin typeface="Times New Roman" panose="02020603050405020304" pitchFamily="18" charset="0"/>
                <a:cs typeface="Times New Roman" panose="02020603050405020304" pitchFamily="18" charset="0"/>
              </a:rPr>
              <a:t> 26 November 1987. </a:t>
            </a:r>
          </a:p>
          <a:p>
            <a:pPr marL="285750" indent="-285750" algn="just">
              <a:buFont typeface="Wingdings" panose="05000000000000000000" pitchFamily="2" charset="2"/>
              <a:buChar char="§"/>
            </a:pPr>
            <a:r>
              <a:rPr lang="en-US" sz="2100" b="1" dirty="0">
                <a:solidFill>
                  <a:schemeClr val="tx1"/>
                </a:solidFill>
                <a:latin typeface="Times New Roman" panose="02020603050405020304" pitchFamily="18" charset="0"/>
                <a:cs typeface="Times New Roman" panose="02020603050405020304" pitchFamily="18" charset="0"/>
              </a:rPr>
              <a:t>Dr Abdul Kalam</a:t>
            </a:r>
            <a:r>
              <a:rPr lang="en-US" sz="2100" dirty="0">
                <a:solidFill>
                  <a:schemeClr val="tx1"/>
                </a:solidFill>
                <a:latin typeface="Times New Roman" panose="02020603050405020304" pitchFamily="18" charset="0"/>
                <a:cs typeface="Times New Roman" panose="02020603050405020304" pitchFamily="18" charset="0"/>
              </a:rPr>
              <a:t>, Former President of India , Visited Dept of Psychology(2007) as Chief Guest for Gerontology International Conference.</a:t>
            </a:r>
          </a:p>
          <a:p>
            <a:pPr marL="285750" indent="-285750" algn="just">
              <a:buFont typeface="Wingdings" panose="05000000000000000000" pitchFamily="2" charset="2"/>
              <a:buChar char="§"/>
            </a:pPr>
            <a:r>
              <a:rPr lang="en-US" sz="2100" b="1" dirty="0">
                <a:solidFill>
                  <a:schemeClr val="tx1"/>
                </a:solidFill>
                <a:latin typeface="Times New Roman" panose="02020603050405020304" pitchFamily="18" charset="0"/>
                <a:cs typeface="Times New Roman" panose="02020603050405020304" pitchFamily="18" charset="0"/>
              </a:rPr>
              <a:t>Prof Rani Ravi Kumar</a:t>
            </a:r>
            <a:r>
              <a:rPr lang="en-US" sz="2100" dirty="0">
                <a:solidFill>
                  <a:schemeClr val="tx1"/>
                </a:solidFill>
                <a:latin typeface="Times New Roman" panose="02020603050405020304" pitchFamily="18" charset="0"/>
                <a:cs typeface="Times New Roman" panose="02020603050405020304" pitchFamily="18" charset="0"/>
              </a:rPr>
              <a:t>, Former Director IIM Bangalore.</a:t>
            </a:r>
          </a:p>
          <a:p>
            <a:pPr marL="285750" indent="-285750" algn="just">
              <a:buFont typeface="Wingdings" panose="05000000000000000000" pitchFamily="2" charset="2"/>
              <a:buChar char="§"/>
            </a:pPr>
            <a:r>
              <a:rPr lang="en-US" sz="2100" b="1" dirty="0">
                <a:solidFill>
                  <a:schemeClr val="tx1"/>
                </a:solidFill>
                <a:latin typeface="Times New Roman" panose="02020603050405020304" pitchFamily="18" charset="0"/>
                <a:cs typeface="Times New Roman" panose="02020603050405020304" pitchFamily="18" charset="0"/>
              </a:rPr>
              <a:t>Dr V. Sharada, CEO</a:t>
            </a:r>
            <a:r>
              <a:rPr lang="en-US" sz="2100" dirty="0">
                <a:solidFill>
                  <a:schemeClr val="tx1"/>
                </a:solidFill>
                <a:latin typeface="Times New Roman" panose="02020603050405020304" pitchFamily="18" charset="0"/>
                <a:cs typeface="Times New Roman" panose="02020603050405020304" pitchFamily="18" charset="0"/>
              </a:rPr>
              <a:t>, A Tender Love &amp; Care, FFA, USA.</a:t>
            </a:r>
          </a:p>
          <a:p>
            <a:pPr marL="285750" indent="-285750" algn="just">
              <a:buFont typeface="Wingdings" panose="05000000000000000000" pitchFamily="2" charset="2"/>
              <a:buChar char="§"/>
            </a:pPr>
            <a:r>
              <a:rPr lang="en-US" sz="2100" b="1" dirty="0">
                <a:solidFill>
                  <a:schemeClr val="tx1"/>
                </a:solidFill>
                <a:latin typeface="Times New Roman" panose="02020603050405020304" pitchFamily="18" charset="0"/>
                <a:cs typeface="Times New Roman" panose="02020603050405020304" pitchFamily="18" charset="0"/>
              </a:rPr>
              <a:t>Prof MVR Raju </a:t>
            </a:r>
            <a:r>
              <a:rPr lang="en-US" sz="2100" dirty="0">
                <a:solidFill>
                  <a:schemeClr val="tx1"/>
                </a:solidFill>
                <a:latin typeface="Times New Roman" panose="02020603050405020304" pitchFamily="18" charset="0"/>
                <a:cs typeface="Times New Roman" panose="02020603050405020304" pitchFamily="18" charset="0"/>
              </a:rPr>
              <a:t>– Andhra Pradesh Honorable High court of Judicature appointed as Expert Psychologist for D.V. George(2008).</a:t>
            </a:r>
          </a:p>
          <a:p>
            <a:pPr lvl="1" indent="-342900" algn="just">
              <a:lnSpc>
                <a:spcPct val="125000"/>
              </a:lnSpc>
              <a:spcBef>
                <a:spcPts val="720"/>
              </a:spcBef>
              <a:spcAft>
                <a:spcPts val="300"/>
              </a:spcAft>
              <a:buSzPts val="800"/>
              <a:buFont typeface="Wingdings" panose="05000000000000000000" pitchFamily="2" charset="2"/>
              <a:buChar char="§"/>
            </a:pP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Visiting Faculty, Japan Advanced Institute of Science and Technology, Tokyo JAPAN. January 18-27</a:t>
            </a:r>
            <a:r>
              <a:rPr lang="en-US" sz="2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2009 sponsored by Japan. </a:t>
            </a:r>
            <a:endParaRPr lang="en-IN"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91440" lvl="1" indent="-342900" algn="just">
              <a:lnSpc>
                <a:spcPct val="125000"/>
              </a:lnSpc>
              <a:spcBef>
                <a:spcPts val="720"/>
              </a:spcBef>
              <a:spcAft>
                <a:spcPts val="300"/>
              </a:spcAft>
              <a:buSzPts val="800"/>
              <a:buFont typeface="Wingdings" panose="05000000000000000000" pitchFamily="2" charset="2"/>
              <a:buChar char="§"/>
            </a:pP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Visiting Faculty, University of Kassel, </a:t>
            </a:r>
            <a:r>
              <a:rPr lang="en-US" sz="2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Fachbereich</a:t>
            </a: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Sozialwesen</a:t>
            </a: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 – 34109 Kassel, From 3</a:t>
            </a:r>
            <a:r>
              <a:rPr lang="en-US" sz="2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rd</a:t>
            </a: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June – 10</a:t>
            </a:r>
            <a:r>
              <a:rPr lang="en-US" sz="21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June 2005. Germany</a:t>
            </a:r>
          </a:p>
          <a:p>
            <a:pPr marR="91440" lvl="1" indent="-342900" algn="just">
              <a:lnSpc>
                <a:spcPct val="125000"/>
              </a:lnSpc>
              <a:spcBef>
                <a:spcPts val="720"/>
              </a:spcBef>
              <a:spcAft>
                <a:spcPts val="300"/>
              </a:spcAft>
              <a:buSzPts val="800"/>
              <a:buFont typeface="Wingdings" panose="05000000000000000000" pitchFamily="2" charset="2"/>
              <a:buChar char="§"/>
            </a:pPr>
            <a:r>
              <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Academic committee member in national institute of Public Cooperation and child Development, New Delhi- 1997-1999.</a:t>
            </a:r>
            <a:endParaRPr lang="en-IN"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3E8608D4-3813-B773-54BE-CA1A81258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5CEA76F-FF6C-9D7D-1388-9C04E113DF6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2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94-70A2-DEC5-5321-1B7F8776151B}"/>
              </a:ext>
            </a:extLst>
          </p:cNvPr>
          <p:cNvSpPr>
            <a:spLocks noGrp="1"/>
          </p:cNvSpPr>
          <p:nvPr>
            <p:ph type="title"/>
          </p:nvPr>
        </p:nvSpPr>
        <p:spPr>
          <a:xfrm>
            <a:off x="3201837" y="284672"/>
            <a:ext cx="5788325" cy="759124"/>
          </a:xfrm>
        </p:spPr>
        <p:txBody>
          <a:bodyPr>
            <a:normAutofit/>
          </a:bodyPr>
          <a:lstStyle/>
          <a:p>
            <a:pPr algn="ct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HISTORY AND ACHIEVEMENTS</a:t>
            </a:r>
            <a:endParaRPr lang="en-US" sz="2400" dirty="0"/>
          </a:p>
        </p:txBody>
      </p:sp>
      <p:sp>
        <p:nvSpPr>
          <p:cNvPr id="3" name="Content Placeholder 2">
            <a:extLst>
              <a:ext uri="{FF2B5EF4-FFF2-40B4-BE49-F238E27FC236}">
                <a16:creationId xmlns:a16="http://schemas.microsoft.com/office/drawing/2014/main" id="{3969A9EE-5938-F8C3-3DB9-4B6134417883}"/>
              </a:ext>
            </a:extLst>
          </p:cNvPr>
          <p:cNvSpPr>
            <a:spLocks noGrp="1"/>
          </p:cNvSpPr>
          <p:nvPr>
            <p:ph idx="1"/>
          </p:nvPr>
        </p:nvSpPr>
        <p:spPr>
          <a:xfrm>
            <a:off x="1103243" y="1202108"/>
            <a:ext cx="10706319" cy="5546163"/>
          </a:xfrm>
        </p:spPr>
        <p:txBody>
          <a:bodyPr>
            <a:noAutofit/>
          </a:bodyPr>
          <a:lstStyle/>
          <a:p>
            <a:pPr marR="91440" lvl="1" algn="just">
              <a:lnSpc>
                <a:spcPct val="115000"/>
              </a:lnSpc>
              <a:spcBef>
                <a:spcPts val="300"/>
              </a:spcBef>
              <a:spcAft>
                <a:spcPts val="0"/>
              </a:spcAft>
              <a:buFont typeface="Arial" panose="020B0604020202020204" pitchFamily="34" charset="0"/>
              <a:buChar char="•"/>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Project Director (Faculty in charge) Saksham &amp; GFATM R7, Department of Psychology, Andhra University, Visakhapatnam. 2013-17 – 1.2crore.</a:t>
            </a:r>
          </a:p>
          <a:p>
            <a:pPr marR="91440" lvl="1" algn="just">
              <a:lnSpc>
                <a:spcPct val="115000"/>
              </a:lnSpc>
              <a:spcBef>
                <a:spcPts val="300"/>
              </a:spcBef>
              <a:spcAft>
                <a:spcPts val="1000"/>
              </a:spcAft>
              <a:buFont typeface="Arial" panose="020B0604020202020204" pitchFamily="34" charset="0"/>
              <a:buChar char="•"/>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Director APSACS (NACO), Visakhapatnam, funded by Government of Andhra Pradesh, 2013-2017 – 50lakhs.</a:t>
            </a:r>
          </a:p>
          <a:p>
            <a:pPr marR="0" lvl="1" algn="just">
              <a:lnSpc>
                <a:spcPct val="115000"/>
              </a:lnSpc>
              <a:spcBef>
                <a:spcPts val="300"/>
              </a:spcBef>
              <a:spcAft>
                <a:spcPts val="1000"/>
              </a:spcAft>
              <a:buFont typeface="Arial" panose="020B0604020202020204" pitchFamily="34" charset="0"/>
              <a:buChar char="•"/>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Prevalence of somatic symptoms, Mental health and Quality of life of Tribes in </a:t>
            </a:r>
            <a:r>
              <a:rPr lang="en-US" sz="16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Araku</a:t>
            </a: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Valley: Development of culturally Relevant Psychological Intervention”, funded   by ICSSR, 2013-2015-  10 lakhs</a:t>
            </a:r>
          </a:p>
          <a:p>
            <a:pPr marR="0" lvl="1" algn="just">
              <a:lnSpc>
                <a:spcPct val="115000"/>
              </a:lnSpc>
              <a:spcBef>
                <a:spcPts val="300"/>
              </a:spcBef>
              <a:spcAft>
                <a:spcPts val="1000"/>
              </a:spcAft>
              <a:buFont typeface="Arial" panose="020B0604020202020204" pitchFamily="34" charset="0"/>
              <a:buChar char="•"/>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Behavior Technology research on Intellectual Disability and Effectiveness of Neuro-Biofeedback as intervention technique, sponsored by </a:t>
            </a:r>
            <a:r>
              <a:rPr lang="en-US" sz="1600"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Anrak</a:t>
            </a: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Aluminum Limited, Visakhapatnam, 2012-2013, 5 Lakhs </a:t>
            </a:r>
          </a:p>
          <a:p>
            <a:pPr marR="91440" lvl="1" algn="just">
              <a:lnSpc>
                <a:spcPct val="115000"/>
              </a:lnSpc>
              <a:spcBef>
                <a:spcPts val="300"/>
              </a:spcBef>
              <a:spcAft>
                <a:spcPts val="1000"/>
              </a:spcAft>
              <a:buFont typeface="Arial" panose="020B0604020202020204" pitchFamily="34" charset="0"/>
              <a:buChar char="•"/>
              <a:tabLst>
                <a:tab pos="457200" algn="l"/>
              </a:tabLst>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Major project of Validation of Aberrant Behavior Check List –   sponsored by Department of  Adult Psychiatry, University Hospitals of  Geneva, 2008-09, 2 Lakhs</a:t>
            </a:r>
          </a:p>
          <a:p>
            <a:pPr marR="91440" lvl="1" algn="just">
              <a:lnSpc>
                <a:spcPct val="115000"/>
              </a:lnSpc>
              <a:spcBef>
                <a:spcPts val="300"/>
              </a:spcBef>
              <a:spcAft>
                <a:spcPts val="1000"/>
              </a:spcAft>
              <a:buFont typeface="Arial" panose="020B0604020202020204" pitchFamily="34" charset="0"/>
              <a:buChar char="•"/>
              <a:tabLst>
                <a:tab pos="457200" algn="l"/>
              </a:tabLst>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Psychosocial interventions for Motivating Absentee Students of Andhra University, Visakhapatnam, Andhra Pradesh. Sponsored by University Grants Commission, New Delhi.2005-2007.</a:t>
            </a:r>
          </a:p>
          <a:p>
            <a:pPr marR="91440" lvl="1" algn="just">
              <a:lnSpc>
                <a:spcPct val="115000"/>
              </a:lnSpc>
              <a:spcBef>
                <a:spcPts val="300"/>
              </a:spcBef>
              <a:spcAft>
                <a:spcPts val="1000"/>
              </a:spcAft>
              <a:buFont typeface="Arial" panose="020B0604020202020204" pitchFamily="34" charset="0"/>
              <a:buChar char="•"/>
              <a:tabLst>
                <a:tab pos="457200" algn="l"/>
              </a:tabLst>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Psychological Counseling for Absentee Employees, Hindustan Petroleum Corporation Limited (H.P.C.L.), Visakhapatnam. 2002</a:t>
            </a:r>
          </a:p>
          <a:p>
            <a:pPr marR="91440" lvl="1" algn="just">
              <a:lnSpc>
                <a:spcPct val="115000"/>
              </a:lnSpc>
              <a:spcBef>
                <a:spcPts val="300"/>
              </a:spcBef>
              <a:spcAft>
                <a:spcPts val="1000"/>
              </a:spcAft>
              <a:buFont typeface="Arial" panose="020B0604020202020204" pitchFamily="34" charset="0"/>
              <a:buChar char="•"/>
              <a:tabLst>
                <a:tab pos="457200" algn="l"/>
              </a:tabLst>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Employees Performance Appraisal, Regency Ceramics Limited, Yanam, Pondicherry. 2003, 5 Lakhs</a:t>
            </a:r>
          </a:p>
          <a:p>
            <a:pPr marR="91440" lvl="1" algn="just">
              <a:lnSpc>
                <a:spcPct val="115000"/>
              </a:lnSpc>
              <a:spcBef>
                <a:spcPts val="300"/>
              </a:spcBef>
              <a:spcAft>
                <a:spcPts val="1000"/>
              </a:spcAft>
              <a:buFont typeface="Arial" panose="020B0604020202020204" pitchFamily="34" charset="0"/>
              <a:buChar char="•"/>
              <a:tabLst>
                <a:tab pos="457200" algn="l"/>
              </a:tabLst>
            </a:pPr>
            <a:r>
              <a:rPr lang="en-US" sz="1600"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Employees Performance Appraisal, Regency Ceramics Limited, Yanam, Pondicherry 2004, 5 Lakhs </a:t>
            </a:r>
          </a:p>
          <a:p>
            <a:pPr marL="0" indent="0" algn="just">
              <a:buNone/>
            </a:pPr>
            <a:endParaRPr lang="en-US" sz="1400" dirty="0">
              <a:solidFill>
                <a:schemeClr val="tx1">
                  <a:lumMod val="95000"/>
                  <a:lumOff val="5000"/>
                </a:schemeClr>
              </a:solidFill>
            </a:endParaRPr>
          </a:p>
        </p:txBody>
      </p:sp>
      <p:pic>
        <p:nvPicPr>
          <p:cNvPr id="4" name="Picture 4">
            <a:extLst>
              <a:ext uri="{FF2B5EF4-FFF2-40B4-BE49-F238E27FC236}">
                <a16:creationId xmlns:a16="http://schemas.microsoft.com/office/drawing/2014/main" id="{45404D30-BA0E-D14B-C5BD-7D1734800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7B422F9-3A15-1F3D-20B1-CCB2DC9174E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6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7402-9969-F2BF-3BA1-51EC377D4766}"/>
              </a:ext>
            </a:extLst>
          </p:cNvPr>
          <p:cNvSpPr>
            <a:spLocks noGrp="1"/>
          </p:cNvSpPr>
          <p:nvPr>
            <p:ph type="title"/>
          </p:nvPr>
        </p:nvSpPr>
        <p:spPr>
          <a:xfrm>
            <a:off x="1640156" y="561664"/>
            <a:ext cx="8911687" cy="640445"/>
          </a:xfrm>
        </p:spPr>
        <p:txBody>
          <a:bodyPr>
            <a:normAutofit/>
          </a:bodyPr>
          <a:lstStyle/>
          <a:p>
            <a:pPr algn="ct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RECOGNITION</a:t>
            </a:r>
            <a:endParaRPr lang="en-US" dirty="0"/>
          </a:p>
        </p:txBody>
      </p:sp>
      <p:sp>
        <p:nvSpPr>
          <p:cNvPr id="3" name="Content Placeholder 2">
            <a:extLst>
              <a:ext uri="{FF2B5EF4-FFF2-40B4-BE49-F238E27FC236}">
                <a16:creationId xmlns:a16="http://schemas.microsoft.com/office/drawing/2014/main" id="{52D03CBA-BB93-C52C-B3AF-6DE0D7E0BF73}"/>
              </a:ext>
            </a:extLst>
          </p:cNvPr>
          <p:cNvSpPr>
            <a:spLocks noGrp="1"/>
          </p:cNvSpPr>
          <p:nvPr>
            <p:ph idx="1"/>
          </p:nvPr>
        </p:nvSpPr>
        <p:spPr>
          <a:xfrm>
            <a:off x="1182757" y="1264554"/>
            <a:ext cx="10721696" cy="5315150"/>
          </a:xfrm>
        </p:spPr>
        <p:txBody>
          <a:bodyPr>
            <a:normAutofit fontScale="92500" lnSpcReduction="20000"/>
          </a:bodyPr>
          <a:lstStyle/>
          <a:p>
            <a:pPr marR="0" lvl="0" algn="just">
              <a:lnSpc>
                <a:spcPct val="115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Chairman, NAAC PEER COMMITTEE, 2023.</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Andhra Pradesh Honorable High Court of Judicature appointed as Expert Psychologist for D.V. George (2008).</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UPSC  Advisor and Confidential  2001 to Till Date</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91440" lvl="0" algn="just" hangingPunct="0">
              <a:lnSpc>
                <a:spcPct val="150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UGC NET Paper Setter, 2009 to Till Date.</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R="91440" lvl="0" algn="just" hangingPunct="0">
              <a:lnSpc>
                <a:spcPct val="150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ICSSR Confidential 2014 to Till Date </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Andhra Pradesh Public Service Commission (APPSC) Confidential2004-06.</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91440" lvl="0" algn="just" hangingPunct="0">
              <a:lnSpc>
                <a:spcPct val="150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OPSC Orissa Public Service Commission Confidential, 2006-2008 </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R="91440" lvl="0" algn="just" hangingPunct="0">
              <a:lnSpc>
                <a:spcPct val="150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Staff Selection Commission (SSC) Confidential, 2001</a:t>
            </a:r>
            <a:endParaRPr lang="en-US" sz="2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R="91440" lvl="0" algn="just">
              <a:lnSpc>
                <a:spcPct val="115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Academic Committee Member, Board of Intermediate Education, Hyderabad. Andhra Pradesh from 2003 onwards.</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R="91440" lvl="0" algn="just">
              <a:lnSpc>
                <a:spcPct val="115000"/>
              </a:lnSpc>
              <a:spcBef>
                <a:spcPts val="0"/>
              </a:spcBef>
              <a:spcAft>
                <a:spcPts val="0"/>
              </a:spcAft>
              <a:buSzPts val="800"/>
              <a:buFont typeface="Wingdings" panose="05000000000000000000" pitchFamily="2" charset="2"/>
              <a:buChar char="q"/>
              <a:tabLst>
                <a:tab pos="45720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Family Counseling Sub-Committee Member in Family Counseling Center, Priyadarshini Service Organization, a non-profit Re	g. Voluntary organization, Visakhapatnam. (Funded by Ministry of Women and Child Welfare, Govt. of India, New Delhi). 1998. </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81E638F-F595-611E-CF9D-37ED34736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F5D20BF-05E9-0852-5922-A30DE112C0F8}"/>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090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16A5-B9E4-D742-44F0-9C091C4937CA}"/>
              </a:ext>
            </a:extLst>
          </p:cNvPr>
          <p:cNvSpPr>
            <a:spLocks noGrp="1"/>
          </p:cNvSpPr>
          <p:nvPr>
            <p:ph type="title"/>
          </p:nvPr>
        </p:nvSpPr>
        <p:spPr>
          <a:xfrm>
            <a:off x="2524469" y="523630"/>
            <a:ext cx="8882182" cy="678479"/>
          </a:xfrm>
        </p:spPr>
        <p:txBody>
          <a:bodyPr>
            <a:normAutofit/>
          </a:bodyPr>
          <a:lstStyle/>
          <a:p>
            <a:pPr algn="ctr"/>
            <a:r>
              <a:rPr lang="en-US" sz="2400" b="1" u="sng" dirty="0">
                <a:effectLst/>
                <a:latin typeface="Times New Roman" panose="02020603050405020304" pitchFamily="18" charset="0"/>
                <a:ea typeface="Times New Roman" panose="02020603050405020304" pitchFamily="18" charset="0"/>
                <a:cs typeface="Times New Roman" panose="02020603050405020304" pitchFamily="18" charset="0"/>
              </a:rPr>
              <a:t>CURRICULAR ASPECTS</a:t>
            </a:r>
            <a:endParaRPr lang="en-US" sz="2400" dirty="0"/>
          </a:p>
        </p:txBody>
      </p:sp>
      <p:sp>
        <p:nvSpPr>
          <p:cNvPr id="3" name="Content Placeholder 2">
            <a:extLst>
              <a:ext uri="{FF2B5EF4-FFF2-40B4-BE49-F238E27FC236}">
                <a16:creationId xmlns:a16="http://schemas.microsoft.com/office/drawing/2014/main" id="{0B027A60-F713-04D2-563A-52E0179C6F17}"/>
              </a:ext>
            </a:extLst>
          </p:cNvPr>
          <p:cNvSpPr>
            <a:spLocks noGrp="1"/>
          </p:cNvSpPr>
          <p:nvPr>
            <p:ph idx="1"/>
          </p:nvPr>
        </p:nvSpPr>
        <p:spPr>
          <a:xfrm>
            <a:off x="1610139" y="1541120"/>
            <a:ext cx="9709605" cy="4793250"/>
          </a:xfrm>
        </p:spPr>
        <p:txBody>
          <a:bodyPr>
            <a:normAutofit/>
          </a:bodyPr>
          <a:lstStyle/>
          <a:p>
            <a:pPr marL="0" marR="0" lvl="0" indent="0" algn="just">
              <a:lnSpc>
                <a:spcPct val="100000"/>
              </a:lnSpc>
              <a:spcBef>
                <a:spcPts val="0"/>
              </a:spcBef>
              <a:spcAft>
                <a:spcPts val="0"/>
              </a:spcAft>
              <a:buNone/>
              <a:tabLst>
                <a:tab pos="457200" algn="l"/>
              </a:tabLs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PG PROGRAMMES</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00000"/>
              </a:lnSpc>
              <a:spcBef>
                <a:spcPts val="0"/>
              </a:spcBef>
              <a:spcAft>
                <a:spcPts val="0"/>
              </a:spcAft>
              <a:buFont typeface="Wingdings" panose="05000000000000000000" pitchFamily="2" charset="2"/>
              <a:buChar char="§"/>
              <a:tabLst>
                <a:tab pos="457200" algn="l"/>
              </a:tabLs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M.Sc. (Psychology)</a:t>
            </a:r>
          </a:p>
          <a:p>
            <a:pPr marL="0" marR="0" lvl="0" indent="0" algn="just">
              <a:lnSpc>
                <a:spcPct val="100000"/>
              </a:lnSpc>
              <a:spcBef>
                <a:spcPts val="0"/>
              </a:spcBef>
              <a:spcAft>
                <a:spcPts val="0"/>
              </a:spcAft>
              <a:buNone/>
              <a:tabLst>
                <a:tab pos="457200" algn="l"/>
              </a:tabLs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a:lnSpc>
                <a:spcPct val="100000"/>
              </a:lnSpc>
              <a:spcBef>
                <a:spcPts val="0"/>
              </a:spcBef>
              <a:spcAft>
                <a:spcPts val="0"/>
              </a:spcAft>
              <a:buNone/>
              <a:tabLst>
                <a:tab pos="457200" algn="l"/>
              </a:tabLs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DOCTORAL PROGRAMMES</a:t>
            </a:r>
          </a:p>
          <a:p>
            <a:pPr marR="0" algn="just">
              <a:lnSpc>
                <a:spcPct val="100000"/>
              </a:lnSpc>
              <a:spcBef>
                <a:spcPts val="0"/>
              </a:spcBef>
              <a:spcAft>
                <a:spcPts val="100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Ph.D. (Psychology)</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algn="just">
              <a:lnSpc>
                <a:spcPct val="100000"/>
              </a:lnSpc>
              <a:spcBef>
                <a:spcPts val="0"/>
              </a:spcBef>
              <a:spcAft>
                <a:spcPts val="1000"/>
              </a:spcAft>
              <a:buFont typeface="Wingdings" panose="05000000000000000000" pitchFamily="2" charset="2"/>
              <a:buChar char="§"/>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VALUE ADDED PROGRAMMES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IPR, Research Methodology</a:t>
            </a:r>
          </a:p>
          <a:p>
            <a:pPr algn="just">
              <a:lnSpc>
                <a:spcPct val="10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Centre for Psychological Assessment and Counselling.</a:t>
            </a:r>
          </a:p>
          <a:p>
            <a:pPr marL="0" indent="0" algn="just">
              <a:lnSpc>
                <a:spcPct val="100000"/>
              </a:lnSpc>
              <a:buNone/>
            </a:pPr>
            <a:r>
              <a:rPr lang="en-US" sz="2400" dirty="0">
                <a:latin typeface="Times New Roman" panose="02020603050405020304" pitchFamily="18" charset="0"/>
                <a:cs typeface="Times New Roman" panose="02020603050405020304" pitchFamily="18" charset="0"/>
              </a:rPr>
              <a:t>(Free service for university employes research scholars, students and outside the community-judiciary and police)</a:t>
            </a:r>
          </a:p>
          <a:p>
            <a:pPr algn="just">
              <a:lnSpc>
                <a:spcPct val="100000"/>
              </a:lnSpc>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OBE framework: our curriculum based on OBE framework with regard to national, sate and community.</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623A0D10-EE99-1F3F-86B9-0E1ABC452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94" y="178904"/>
            <a:ext cx="1023205" cy="1023205"/>
          </a:xfrm>
          <a:prstGeom prst="rect">
            <a:avLst/>
          </a:prstGeom>
          <a:noFill/>
          <a:effectLst>
            <a:glow rad="127000">
              <a:schemeClr val="bg1">
                <a:alpha val="82000"/>
              </a:schemeClr>
            </a:glow>
            <a:softEdge rad="0"/>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28329CAE-5456-72FD-4D19-5013478E8139}"/>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flipH="1">
            <a:off x="11012557" y="94926"/>
            <a:ext cx="1179442" cy="121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8554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1535</TotalTime>
  <Words>5242</Words>
  <Application>Microsoft Office PowerPoint</Application>
  <PresentationFormat>Widescreen</PresentationFormat>
  <Paragraphs>928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Cambria</vt:lpstr>
      <vt:lpstr>Symbol</vt:lpstr>
      <vt:lpstr>Times New Roman</vt:lpstr>
      <vt:lpstr>Wingdings</vt:lpstr>
      <vt:lpstr>Retrospect</vt:lpstr>
      <vt:lpstr>PowerPoint Presentation</vt:lpstr>
      <vt:lpstr>OVERVIEW</vt:lpstr>
      <vt:lpstr>VISION</vt:lpstr>
      <vt:lpstr>MISSION</vt:lpstr>
      <vt:lpstr>DEPARTMENT PROFILE</vt:lpstr>
      <vt:lpstr>ACHIEVEMENTS</vt:lpstr>
      <vt:lpstr>HISTORY AND ACHIEVEMENTS</vt:lpstr>
      <vt:lpstr>RECOGNITION</vt:lpstr>
      <vt:lpstr>CURRICULAR ASPECTS</vt:lpstr>
      <vt:lpstr>PowerPoint Presentation</vt:lpstr>
      <vt:lpstr>PowerPoint Presentation</vt:lpstr>
      <vt:lpstr>PowerPoint Presentation</vt:lpstr>
      <vt:lpstr>PowerPoint Presentation</vt:lpstr>
      <vt:lpstr>MSc Psychology Syllabus</vt:lpstr>
      <vt:lpstr>PowerPoint Presentation</vt:lpstr>
      <vt:lpstr>LABORATORIES</vt:lpstr>
      <vt:lpstr>POs</vt:lpstr>
      <vt:lpstr>COs</vt:lpstr>
      <vt:lpstr>PO-CO Mapping</vt:lpstr>
      <vt:lpstr>PowerPoint Presentation</vt:lpstr>
      <vt:lpstr>CO and PO attainment</vt:lpstr>
      <vt:lpstr>DEMEND RATIO: M. Sc Psychology</vt:lpstr>
      <vt:lpstr>Result Analysis: M. Sc Psychology</vt:lpstr>
      <vt:lpstr>STUDENTS STRENGTH AND DIVERSITY: M. Sc Psychology</vt:lpstr>
      <vt:lpstr>PowerPoint Presentation</vt:lpstr>
      <vt:lpstr>STUDENTS CATERIZATION(ADVANCED LEARNERS/SLOW LEARNERS):  M. SC PSYCHOLOGY</vt:lpstr>
      <vt:lpstr>FEEDBACK FOR CIRRICULAM COLLECTED AND ANALYSIS REPORT</vt:lpstr>
      <vt:lpstr>PowerPoint Presentation</vt:lpstr>
      <vt:lpstr>TEACHING AND LEARNING</vt:lpstr>
      <vt:lpstr>Dr. MVR. RAJU, Senior professor, Department of Psychology joined in the year 1990.</vt:lpstr>
      <vt:lpstr>ACADEMIC PROFESSIONAL BODIES</vt:lpstr>
      <vt:lpstr>MEMBER- EDITORIAL BOARDS OF REFEREED JOURNALS:</vt:lpstr>
      <vt:lpstr>ADMINISTRATIVE ACHIEVEMENTS</vt:lpstr>
      <vt:lpstr>PowerPoint Presentation</vt:lpstr>
      <vt:lpstr>MENTOR/MENTEE SYSTEM:</vt:lpstr>
      <vt:lpstr>AWARDS TO STUDENTS</vt:lpstr>
      <vt:lpstr>PowerPoint Presentation</vt:lpstr>
      <vt:lpstr>PowerPoint Presentation</vt:lpstr>
      <vt:lpstr>PowerPoint Presentation</vt:lpstr>
      <vt:lpstr>Workshops/Seminars/Conferences/Symposiums  and Training Programs Attended</vt:lpstr>
      <vt:lpstr>Workshops/ Seminars/ Conferences/ Symposiums and Training Programs Conducted </vt:lpstr>
      <vt:lpstr>Projects</vt:lpstr>
      <vt:lpstr>NO OF JRF/ SRF SCHOLARSHIPS</vt:lpstr>
      <vt:lpstr>DEPARTMENTAL LIBRARY BOOKS</vt:lpstr>
      <vt:lpstr>PowerPoint Presentation</vt:lpstr>
      <vt:lpstr>PowerPoint Presentation</vt:lpstr>
      <vt:lpstr>DISTINGUISHED ALUMINI</vt:lpstr>
      <vt:lpstr>PowerPoint Presentation</vt:lpstr>
      <vt:lpstr>ALMUNI CONTRIBUTION</vt:lpstr>
      <vt:lpstr>INTERNATIONAL EVENTS</vt:lpstr>
      <vt:lpstr>NATIONAL EVENTS</vt:lpstr>
      <vt:lpstr>BEST PRACTICES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J Raju Gottumukkala</dc:creator>
  <cp:lastModifiedBy>Harsha Sadgun</cp:lastModifiedBy>
  <cp:revision>45</cp:revision>
  <dcterms:created xsi:type="dcterms:W3CDTF">2023-06-17T05:09:24Z</dcterms:created>
  <dcterms:modified xsi:type="dcterms:W3CDTF">2023-11-09T04:18:52Z</dcterms:modified>
</cp:coreProperties>
</file>